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2" r:id="rId3"/>
    <p:sldId id="374" r:id="rId4"/>
    <p:sldId id="516" r:id="rId5"/>
    <p:sldId id="376" r:id="rId6"/>
    <p:sldId id="378" r:id="rId7"/>
    <p:sldId id="379" r:id="rId8"/>
    <p:sldId id="396" r:id="rId9"/>
    <p:sldId id="260" r:id="rId10"/>
    <p:sldId id="381" r:id="rId11"/>
    <p:sldId id="380" r:id="rId12"/>
    <p:sldId id="382" r:id="rId13"/>
    <p:sldId id="384" r:id="rId14"/>
    <p:sldId id="395" r:id="rId15"/>
    <p:sldId id="385" r:id="rId16"/>
    <p:sldId id="357" r:id="rId17"/>
    <p:sldId id="387" r:id="rId18"/>
    <p:sldId id="388" r:id="rId19"/>
    <p:sldId id="389" r:id="rId20"/>
    <p:sldId id="356" r:id="rId21"/>
    <p:sldId id="394" r:id="rId22"/>
    <p:sldId id="354" r:id="rId23"/>
    <p:sldId id="344" r:id="rId24"/>
    <p:sldId id="345" r:id="rId25"/>
    <p:sldId id="370" r:id="rId26"/>
    <p:sldId id="390"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8013" autoAdjust="0"/>
  </p:normalViewPr>
  <p:slideViewPr>
    <p:cSldViewPr snapToGrid="0">
      <p:cViewPr varScale="1">
        <p:scale>
          <a:sx n="89" d="100"/>
          <a:sy n="89" d="100"/>
        </p:scale>
        <p:origin x="6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9A737-0EE7-422F-A736-B87F241A0DF3}" type="datetimeFigureOut">
              <a:rPr lang="nl-NL" smtClean="0"/>
              <a:t>28-11-2019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FA03F-7A0E-40C1-8037-93268A598D1E}" type="slidenum">
              <a:rPr lang="nl-NL" smtClean="0"/>
              <a:t>‹nr.›</a:t>
            </a:fld>
            <a:endParaRPr lang="nl-NL"/>
          </a:p>
        </p:txBody>
      </p:sp>
    </p:spTree>
    <p:extLst>
      <p:ext uri="{BB962C8B-B14F-4D97-AF65-F5344CB8AC3E}">
        <p14:creationId xmlns:p14="http://schemas.microsoft.com/office/powerpoint/2010/main" val="390357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dia staat op als mensen de zaal binnen komen</a:t>
            </a:r>
          </a:p>
        </p:txBody>
      </p:sp>
      <p:sp>
        <p:nvSpPr>
          <p:cNvPr id="4" name="Tijdelijke aanduiding voor dianummer 3"/>
          <p:cNvSpPr>
            <a:spLocks noGrp="1"/>
          </p:cNvSpPr>
          <p:nvPr>
            <p:ph type="sldNum" sz="quarter" idx="10"/>
          </p:nvPr>
        </p:nvSpPr>
        <p:spPr/>
        <p:txBody>
          <a:bodyPr/>
          <a:lstStyle/>
          <a:p>
            <a:fld id="{6F9FA03F-7A0E-40C1-8037-93268A598D1E}" type="slidenum">
              <a:rPr lang="nl-NL" smtClean="0"/>
              <a:t>1</a:t>
            </a:fld>
            <a:endParaRPr lang="nl-NL"/>
          </a:p>
        </p:txBody>
      </p:sp>
    </p:spTree>
    <p:extLst>
      <p:ext uri="{BB962C8B-B14F-4D97-AF65-F5344CB8AC3E}">
        <p14:creationId xmlns:p14="http://schemas.microsoft.com/office/powerpoint/2010/main" val="425385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andere bouwsteen wordt gevormd door de zogenaamde ‘generieke activiteiten’. Dit zijn vakoverstijgende activiteiten, die elke revalidatiearts op basis niveau moet beheersen. Dit niveau staat beschreven in het LOP. </a:t>
            </a:r>
          </a:p>
          <a:p>
            <a:endParaRPr lang="nl-NL" dirty="0"/>
          </a:p>
          <a:p>
            <a:r>
              <a:rPr lang="nl-NL" dirty="0"/>
              <a:t>De volgende activiteiten zijn verplicht: Leiding geven en organiseren, Actief bijdragen aan de wetenschap en Onderwijs en supervisie verzorgen. Kennis en vaardigheid hiervoor zal onder andere aan bod komen in de leerlijnen en leerblokken, maar zal ook grotendeels worden geleerd door werken en leren in de praktijk. </a:t>
            </a:r>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11</a:t>
            </a:fld>
            <a:endParaRPr lang="nl-NL"/>
          </a:p>
        </p:txBody>
      </p:sp>
    </p:spTree>
    <p:extLst>
      <p:ext uri="{BB962C8B-B14F-4D97-AF65-F5344CB8AC3E}">
        <p14:creationId xmlns:p14="http://schemas.microsoft.com/office/powerpoint/2010/main" val="326570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 in de opleiding is de verplichte ‘verdiepingsstage’ van minimaal 6 maanden. Voordat je hieraan kunt beginnen, moet je voldoen aan een aantal voorwaarden, die je samen met de opleider doorneemt. </a:t>
            </a:r>
          </a:p>
          <a:p>
            <a:endParaRPr lang="nl-NL" dirty="0"/>
          </a:p>
          <a:p>
            <a:r>
              <a:rPr lang="nl-NL" sz="1200" kern="1200" dirty="0">
                <a:solidFill>
                  <a:schemeClr val="tx1"/>
                </a:solidFill>
                <a:effectLst/>
                <a:latin typeface="+mn-lt"/>
                <a:ea typeface="+mn-ea"/>
                <a:cs typeface="+mn-cs"/>
              </a:rPr>
              <a:t>Voor het mogen starten met verdieping geldt het volgende: de aios</a:t>
            </a:r>
          </a:p>
          <a:p>
            <a:pPr lvl="0"/>
            <a:r>
              <a:rPr lang="nl-NL" sz="1200" kern="1200" dirty="0">
                <a:solidFill>
                  <a:schemeClr val="tx1"/>
                </a:solidFill>
                <a:effectLst/>
                <a:latin typeface="+mn-lt"/>
                <a:ea typeface="+mn-ea"/>
                <a:cs typeface="+mn-cs"/>
              </a:rPr>
              <a:t>- heeft voldoende en divers patiëntcontact gehad en ervaring opgedaan in alle thema’s, bij te houden door de aios en te beoordelen door de opleider;</a:t>
            </a:r>
          </a:p>
          <a:p>
            <a:pPr lvl="0"/>
            <a:r>
              <a:rPr lang="nl-NL" sz="1200" kern="1200" dirty="0">
                <a:solidFill>
                  <a:schemeClr val="tx1"/>
                </a:solidFill>
                <a:effectLst/>
                <a:latin typeface="+mn-lt"/>
                <a:ea typeface="+mn-ea"/>
                <a:cs typeface="+mn-cs"/>
              </a:rPr>
              <a:t>- ligt op schema voor wat betreft zijn of haar opleiding, te beoordelen door de opleider;</a:t>
            </a:r>
          </a:p>
          <a:p>
            <a:pPr lvl="0"/>
            <a:r>
              <a:rPr lang="nl-NL" sz="1200" kern="1200" dirty="0">
                <a:solidFill>
                  <a:schemeClr val="tx1"/>
                </a:solidFill>
                <a:effectLst/>
                <a:latin typeface="+mn-lt"/>
                <a:ea typeface="+mn-ea"/>
                <a:cs typeface="+mn-cs"/>
              </a:rPr>
              <a:t>- heeft  een met de opleider afgestemd plan voor verdieping dat voldoet aan de gestelde eisen.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Of aan deze voorwaarden is voldaan zal beoordeeld worden door opleider na overleg met de opleidingsgroep. </a:t>
            </a:r>
            <a:endParaRPr lang="nl-NL" dirty="0"/>
          </a:p>
          <a:p>
            <a:endParaRPr lang="nl-NL" dirty="0"/>
          </a:p>
          <a:p>
            <a:r>
              <a:rPr lang="nl-NL" dirty="0"/>
              <a:t>Als aios kun je ervoor kiezen je te verdiepen in een bepaalde werkcontext (bijv. werken in de academie), een bepaald medisch inhoudelijk thema (bijv. NAH) of een maatschappelijk thema en/of generieke activiteit (bijv. Onderwijs). </a:t>
            </a:r>
          </a:p>
          <a:p>
            <a:endParaRPr lang="nl-NL" dirty="0"/>
          </a:p>
          <a:p>
            <a:r>
              <a:rPr lang="nl-NL" dirty="0"/>
              <a:t>Bij de stage hoort de ontwikkeling van een stagebeschrijving die aan bepaalde voorwaarden moet voldoen. Zo borgen we dat de stage van voldoende niveau en kwaliteit is. Hiervoor is een format in het landelijk opleidingsplan te vinden.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Stagebeschrijvingen kunnen op twee manieren tot stand komen:</a:t>
            </a:r>
          </a:p>
          <a:p>
            <a:pPr lvl="0"/>
            <a:r>
              <a:rPr lang="nl-NL" sz="1200" kern="1200" dirty="0">
                <a:solidFill>
                  <a:schemeClr val="tx1"/>
                </a:solidFill>
                <a:effectLst/>
                <a:latin typeface="+mn-lt"/>
                <a:ea typeface="+mn-ea"/>
                <a:cs typeface="+mn-cs"/>
              </a:rPr>
              <a:t>1. Het opleidingscircuit van een bepaalde regio bepaalt welke verdiepingsthema’s er in hun circuit worden aangeboden, gefaciliteerd, ondersteund en geëtaleerd (zie het regionaal opleidingsplan). </a:t>
            </a:r>
          </a:p>
          <a:p>
            <a:pPr lvl="0"/>
            <a:r>
              <a:rPr lang="nl-NL" sz="1200" kern="1200" dirty="0">
                <a:solidFill>
                  <a:schemeClr val="tx1"/>
                </a:solidFill>
                <a:effectLst/>
                <a:latin typeface="+mn-lt"/>
                <a:ea typeface="+mn-ea"/>
                <a:cs typeface="+mn-cs"/>
              </a:rPr>
              <a:t>2. Een aios kiest, in samenspraak en afstemming met de opleider, zelf een thema/onderwerp voor verdieping.</a:t>
            </a:r>
          </a:p>
          <a:p>
            <a:endParaRPr lang="nl-NL" dirty="0"/>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12</a:t>
            </a:fld>
            <a:endParaRPr lang="nl-NL"/>
          </a:p>
        </p:txBody>
      </p:sp>
    </p:spTree>
    <p:extLst>
      <p:ext uri="{BB962C8B-B14F-4D97-AF65-F5344CB8AC3E}">
        <p14:creationId xmlns:p14="http://schemas.microsoft.com/office/powerpoint/2010/main" val="2781618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u="none" kern="1200" dirty="0">
                <a:solidFill>
                  <a:schemeClr val="tx1"/>
                </a:solidFill>
                <a:effectLst/>
                <a:latin typeface="+mn-lt"/>
                <a:ea typeface="+mn-ea"/>
                <a:cs typeface="+mn-cs"/>
              </a:rPr>
              <a:t>Voor de opleiding moet kennis worden verworven. Kennis kun je op verschillende manieren opdoen: door leren in de praktijk, via het scholingsprogramma: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none" kern="1200" dirty="0">
                <a:solidFill>
                  <a:schemeClr val="tx1"/>
                </a:solidFill>
                <a:effectLst/>
                <a:latin typeface="+mn-lt"/>
                <a:ea typeface="+mn-ea"/>
                <a:cs typeface="+mn-cs"/>
              </a:rPr>
              <a:t>leerlijnen, leerblokken, ander cursorisch onderwijs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none" kern="1200" dirty="0">
                <a:solidFill>
                  <a:schemeClr val="tx1"/>
                </a:solidFill>
                <a:effectLst/>
                <a:latin typeface="+mn-lt"/>
                <a:ea typeface="+mn-ea"/>
                <a:cs typeface="+mn-cs"/>
              </a:rPr>
              <a:t>en zelfstudie: </a:t>
            </a:r>
            <a:r>
              <a:rPr lang="nl-NL" sz="1200" kern="1200" dirty="0">
                <a:solidFill>
                  <a:schemeClr val="tx1"/>
                </a:solidFill>
                <a:effectLst/>
                <a:latin typeface="+mn-lt"/>
                <a:ea typeface="+mn-ea"/>
                <a:cs typeface="+mn-cs"/>
              </a:rPr>
              <a:t>over medisch inhoudelijke thema’s gebaseerd op categorieën aandoeningen en/of doelgroepen en thema-overstijgende (generieke) kennis.</a:t>
            </a:r>
          </a:p>
          <a:p>
            <a:endParaRPr lang="nl-NL" dirty="0"/>
          </a:p>
          <a:p>
            <a:r>
              <a:rPr lang="nl-NL" dirty="0"/>
              <a:t>Kennis wordt aangeboden op landelijk, regionaal en lokaal niveau. </a:t>
            </a:r>
            <a:br>
              <a:rPr lang="nl-NL" dirty="0"/>
            </a:br>
            <a:r>
              <a:rPr lang="nl-NL" dirty="0"/>
              <a:t>Op dit moment wordt de inhoud en vorm van het scholingsprogramma onder de loep genomen. Het idee is dat we het onderwijs meer ‘</a:t>
            </a:r>
            <a:r>
              <a:rPr lang="nl-NL" dirty="0" err="1"/>
              <a:t>just</a:t>
            </a:r>
            <a:r>
              <a:rPr lang="nl-NL" dirty="0"/>
              <a:t> in time’ willen aanbieden en daarvoor ook moderne digitale middelen willen inzetten. </a:t>
            </a:r>
          </a:p>
          <a:p>
            <a:r>
              <a:rPr lang="nl-NL" dirty="0"/>
              <a:t>Ook wordt bekeken wat landelijk, wat regionaal en wat lokaal aangeboden wordt, zodat er meer samenhang in komt. </a:t>
            </a:r>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13</a:t>
            </a:fld>
            <a:endParaRPr lang="nl-NL"/>
          </a:p>
        </p:txBody>
      </p:sp>
    </p:spTree>
    <p:extLst>
      <p:ext uri="{BB962C8B-B14F-4D97-AF65-F5344CB8AC3E}">
        <p14:creationId xmlns:p14="http://schemas.microsoft.com/office/powerpoint/2010/main" val="4092530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de invoering van EPA’s hebben we het opleidingsplan ‘gekanteld’. We hebben het bekwaam worden op de activiteiten in het werk centraal gesteld en deze doorkruisen de 7 medisch inhoudelijke thema’s. Ze zijn themaoverstijgend. </a:t>
            </a:r>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14</a:t>
            </a:fld>
            <a:endParaRPr lang="nl-NL"/>
          </a:p>
        </p:txBody>
      </p:sp>
    </p:spTree>
    <p:extLst>
      <p:ext uri="{BB962C8B-B14F-4D97-AF65-F5344CB8AC3E}">
        <p14:creationId xmlns:p14="http://schemas.microsoft.com/office/powerpoint/2010/main" val="313557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Bouwstenen van de opleiding i.r.t. elkaar en in de tijd. </a:t>
            </a:r>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15</a:t>
            </a:fld>
            <a:endParaRPr lang="nl-NL"/>
          </a:p>
        </p:txBody>
      </p:sp>
    </p:spTree>
    <p:extLst>
      <p:ext uri="{BB962C8B-B14F-4D97-AF65-F5344CB8AC3E}">
        <p14:creationId xmlns:p14="http://schemas.microsoft.com/office/powerpoint/2010/main" val="401327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1358B1-5D20-42C1-9661-A31936B903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3B3B13-5452-44FE-882A-98D666EE83D7}"/>
              </a:ext>
            </a:extLst>
          </p:cNvPr>
          <p:cNvSpPr txBox="1">
            <a:spLocks noGrp="1"/>
          </p:cNvSpPr>
          <p:nvPr>
            <p:ph type="body" sz="quarter" idx="1"/>
          </p:nvPr>
        </p:nvSpPr>
        <p:spPr/>
        <p:txBody>
          <a:bodyPr/>
          <a:lstStyle/>
          <a:p>
            <a:pPr lvl="0"/>
            <a:r>
              <a:rPr lang="nl-NL"/>
              <a:t>Meer informatie per EPA of generieke activiteit: klik op de link</a:t>
            </a:r>
          </a:p>
          <a:p>
            <a:pPr lvl="0"/>
            <a:r>
              <a:rPr lang="nl-NL"/>
              <a:t>De verdiepings EPA’s gaan er nog uit en worden verdiepingsstages per OOR.</a:t>
            </a:r>
            <a:endParaRPr lang="en-GB"/>
          </a:p>
        </p:txBody>
      </p:sp>
      <p:sp>
        <p:nvSpPr>
          <p:cNvPr id="4" name="Tijdelijke aanduiding voor dianummer 3">
            <a:extLst>
              <a:ext uri="{FF2B5EF4-FFF2-40B4-BE49-F238E27FC236}">
                <a16:creationId xmlns:a16="http://schemas.microsoft.com/office/drawing/2014/main" id="{483DF009-6B1C-41AF-A103-A9065442357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CA6BE-735E-4E85-80FB-83BCA3131941}" type="slidenum">
              <a:t>16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het EPA-gericht opleiden, is het van belang vooraf goed helder te hebben waar je welke EPA zou kunnen leren beheersen. </a:t>
            </a:r>
          </a:p>
          <a:p>
            <a:r>
              <a:rPr lang="nl-NL" dirty="0"/>
              <a:t>In het opleidingsplan is gesteld dat de aios in drie contexten gewerkt moet hebben:</a:t>
            </a:r>
          </a:p>
          <a:p>
            <a:pPr marL="171450" indent="-171450">
              <a:buFontTx/>
              <a:buChar char="-"/>
            </a:pPr>
            <a:r>
              <a:rPr lang="nl-NL" dirty="0"/>
              <a:t>Het revalidatiecentrum</a:t>
            </a:r>
          </a:p>
          <a:p>
            <a:pPr marL="171450" indent="-171450">
              <a:buFontTx/>
              <a:buChar char="-"/>
            </a:pPr>
            <a:r>
              <a:rPr lang="nl-NL" dirty="0"/>
              <a:t>Het ziekenhuis</a:t>
            </a:r>
          </a:p>
          <a:p>
            <a:pPr marL="171450" indent="-171450">
              <a:buFontTx/>
              <a:buChar char="-"/>
            </a:pPr>
            <a:r>
              <a:rPr lang="nl-NL" dirty="0"/>
              <a:t>Het UMC</a:t>
            </a:r>
          </a:p>
          <a:p>
            <a:pPr marL="171450" indent="-171450">
              <a:buFontTx/>
              <a:buChar char="-"/>
            </a:pPr>
            <a:endParaRPr lang="nl-NL" dirty="0"/>
          </a:p>
          <a:p>
            <a:pPr marL="0" indent="0">
              <a:buFontTx/>
              <a:buNone/>
            </a:pPr>
            <a:r>
              <a:rPr lang="nl-NL" dirty="0"/>
              <a:t>In het opleidingsplan is aangeven waar welke EPA’s bij uitstek geleerd zouden kunnen worden: volledig, deels of niet overal. </a:t>
            </a:r>
          </a:p>
          <a:p>
            <a:pPr marL="0" indent="0">
              <a:buFontTx/>
              <a:buNone/>
            </a:pPr>
            <a:r>
              <a:rPr lang="nl-NL" dirty="0"/>
              <a:t>Het is aan de regio om in een regionaal plan in eerste instantie bekijken hoe e.e.a. verdeeld zou kunnen worden over de regio en wat wenselijk en mogelijk is. </a:t>
            </a:r>
          </a:p>
          <a:p>
            <a:pPr marL="0" indent="0">
              <a:buFontTx/>
              <a:buNone/>
            </a:pPr>
            <a:r>
              <a:rPr lang="nl-NL" dirty="0"/>
              <a:t>Vervolgens kan met de aios worden bekeken wat een ideaal IOS zou kunnen zijn. </a:t>
            </a:r>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17</a:t>
            </a:fld>
            <a:endParaRPr lang="nl-NL"/>
          </a:p>
        </p:txBody>
      </p:sp>
    </p:spTree>
    <p:extLst>
      <p:ext uri="{BB962C8B-B14F-4D97-AF65-F5344CB8AC3E}">
        <p14:creationId xmlns:p14="http://schemas.microsoft.com/office/powerpoint/2010/main" val="3445995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voorbeeld van een mogelijke planning voor een opleidingstraject. </a:t>
            </a:r>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18</a:t>
            </a:fld>
            <a:endParaRPr lang="nl-NL"/>
          </a:p>
        </p:txBody>
      </p:sp>
    </p:spTree>
    <p:extLst>
      <p:ext uri="{BB962C8B-B14F-4D97-AF65-F5344CB8AC3E}">
        <p14:creationId xmlns:p14="http://schemas.microsoft.com/office/powerpoint/2010/main" val="262400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belangrijke vernieuwing in de opleiding is het EPA-gericht opleiden en beoordelen. </a:t>
            </a:r>
          </a:p>
          <a:p>
            <a:r>
              <a:rPr lang="nl-NL" dirty="0"/>
              <a:t>Voor de opleiding van revalidatiearts geven de EPA’s aan in welke activiteiten de aios ‘bekwaam’ moeten zijn. Dit zijn de activiteiten waarvan de opleidingsgroep minimaal expliciet wil beoordelen of de aios deze ‘zelfstandig met supervisie op afstand of post-hoc verslag’ beheerst. </a:t>
            </a:r>
          </a:p>
          <a:p>
            <a:r>
              <a:rPr lang="nl-NL" dirty="0"/>
              <a:t>Deze video toont kort het proces van bekwaam verklaren. </a:t>
            </a:r>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20</a:t>
            </a:fld>
            <a:endParaRPr lang="nl-NL"/>
          </a:p>
        </p:txBody>
      </p:sp>
    </p:spTree>
    <p:extLst>
      <p:ext uri="{BB962C8B-B14F-4D97-AF65-F5344CB8AC3E}">
        <p14:creationId xmlns:p14="http://schemas.microsoft.com/office/powerpoint/2010/main" val="1403867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video zagen jullie in het kort hoe in theorie het proces van bekwaam verklaren eruit zou kunnen zien. </a:t>
            </a:r>
          </a:p>
          <a:p>
            <a:r>
              <a:rPr lang="nl-NL" dirty="0"/>
              <a:t>Voor de praktijk is het belangrijk dat opleidingsgroepen en aios met elkaar gaan bepalen hoe ze dit gaan aanpakken. </a:t>
            </a:r>
          </a:p>
          <a:p>
            <a:r>
              <a:rPr lang="nl-NL" dirty="0"/>
              <a:t>We hebben gezien dat een aios voor de EPA’s divers onderbouwingsmateriaal in het portfolio verzamelen, zoals jullie nu ook al doen. </a:t>
            </a:r>
          </a:p>
          <a:p>
            <a:r>
              <a:rPr lang="nl-NL" dirty="0"/>
              <a:t>Vervolgens zal er een keer integraal summatief naar de resultaten op deze EPA gekeken moeten worden door meer dan 1 supervisor die met de aios heeft gewerkt. </a:t>
            </a:r>
          </a:p>
          <a:p>
            <a:endParaRPr lang="nl-NL" dirty="0"/>
          </a:p>
          <a:p>
            <a:r>
              <a:rPr lang="nl-NL" dirty="0"/>
              <a:t>Er zijn 5 supervisieniveaus, waarbij we ons vanuit praktisch oogpunt, in een gezamenlijke OOG-bespreking vooral zullen richten op het niveau 4: zelfstandig uitvoeren. </a:t>
            </a:r>
          </a:p>
          <a:p>
            <a:endParaRPr lang="nl-NL" dirty="0"/>
          </a:p>
          <a:p>
            <a:r>
              <a:rPr lang="nl-NL" dirty="0"/>
              <a:t>Daarvoor zal ik de praktijk een procedure moeten worden opgesteld.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0E4CB-A468-489B-85EE-5C58BA5C95DC}"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alt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72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2</a:t>
            </a:fld>
            <a:endParaRPr lang="nl-NL"/>
          </a:p>
        </p:txBody>
      </p:sp>
    </p:spTree>
    <p:extLst>
      <p:ext uri="{BB962C8B-B14F-4D97-AF65-F5344CB8AC3E}">
        <p14:creationId xmlns:p14="http://schemas.microsoft.com/office/powerpoint/2010/main" val="3475946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DEB106-FF78-4261-82BD-041C9BC8898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163BA63-9936-454A-BF4A-927221DD14C5}"/>
              </a:ext>
            </a:extLst>
          </p:cNvPr>
          <p:cNvSpPr txBox="1">
            <a:spLocks noGrp="1"/>
          </p:cNvSpPr>
          <p:nvPr>
            <p:ph type="body" sz="quarter" idx="1"/>
          </p:nvPr>
        </p:nvSpPr>
        <p:spPr/>
        <p:txBody>
          <a:bodyPr/>
          <a:lstStyle/>
          <a:p>
            <a:pPr lvl="0"/>
            <a:r>
              <a:rPr lang="nl-NL" dirty="0"/>
              <a:t>Onderbuikgevoel: concreter maken </a:t>
            </a:r>
            <a:r>
              <a:rPr lang="nl-NL" dirty="0" err="1"/>
              <a:t>dmv</a:t>
            </a:r>
            <a:r>
              <a:rPr lang="nl-NL" dirty="0"/>
              <a:t> deze tabel. Doen mensen wat ze zeggen en zeggen ze wat ze doen (en niet). In een Oog bespreking kunnen opleiders of supervisoren een gevoel hebben dat ze de aios iets nog niet zelfstandig toevertrouwen: dit is het ‘onderbuikgevoel’</a:t>
            </a:r>
          </a:p>
          <a:p>
            <a:pPr lvl="0"/>
            <a:r>
              <a:rPr lang="nl-NL" dirty="0"/>
              <a:t>Dit onderbuikgevoel heeft zeker nog een plek in het bekwaamverklaringsproces. Door woorden te geven aan dit gevoel, kunnen opleiders beter met elkaar van gedachten wisselen over hun ‘onderbuikgevoel’ en kunnen ze dit meewegen in hun besluit. </a:t>
            </a:r>
            <a:endParaRPr lang="en-GB" dirty="0"/>
          </a:p>
        </p:txBody>
      </p:sp>
      <p:sp>
        <p:nvSpPr>
          <p:cNvPr id="4" name="Tijdelijke aanduiding voor dianummer 3">
            <a:extLst>
              <a:ext uri="{FF2B5EF4-FFF2-40B4-BE49-F238E27FC236}">
                <a16:creationId xmlns:a16="http://schemas.microsoft.com/office/drawing/2014/main" id="{BF973BF9-D540-4DD8-B737-DD23A16647A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4D77A6-A053-4695-907A-478DD7179C3D}" type="slidenum">
              <a:t>22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het werken met EPA’s in de praktijk is een handreiking gemaakt. Hierin is stapsgewijs uiteengezet hoe je dit in de praktijk zou kunnen doen. </a:t>
            </a:r>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23</a:t>
            </a:fld>
            <a:endParaRPr lang="nl-NL"/>
          </a:p>
        </p:txBody>
      </p:sp>
    </p:spTree>
    <p:extLst>
      <p:ext uri="{BB962C8B-B14F-4D97-AF65-F5344CB8AC3E}">
        <p14:creationId xmlns:p14="http://schemas.microsoft.com/office/powerpoint/2010/main" val="3110000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C57354-F0FA-465E-9CB8-86D2CCC2751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B6092EB-2C4A-4554-95DF-74DEF731E7E2}"/>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Startgesprek: welke EPA’s heb je al en wil je behalen, hoe? Suggestie discussiepunt 1: </a:t>
            </a:r>
            <a:r>
              <a:rPr lang="nl-NL" i="1" dirty="0"/>
              <a:t>Bv startgesprek wat 3 maanden vooraf aan de stage plaatsvindt zodat het rooster nog aangepast kan worden op de EPA’s. Sommige OOR doen standaard een startgesprek 3 maanden vooraf aan de stage, anderen weer niet. Dus soms kan het in de gesprekken worden ingeweven, soms kan er een extra gespreksmoment nodig zijn.</a:t>
            </a:r>
            <a:endParaRPr lang="nl-NL" dirty="0"/>
          </a:p>
          <a:p>
            <a:pPr lvl="0">
              <a:lnSpc>
                <a:spcPct val="60000"/>
              </a:lnSpc>
            </a:pPr>
            <a:r>
              <a:rPr lang="nl-NL" i="1" dirty="0"/>
              <a:t>2. </a:t>
            </a:r>
            <a:r>
              <a:rPr lang="nl-NL" i="0" dirty="0"/>
              <a:t>Instrumenten: </a:t>
            </a:r>
            <a:r>
              <a:rPr lang="nl-NL" i="1" dirty="0"/>
              <a:t>KPB, </a:t>
            </a:r>
            <a:r>
              <a:rPr lang="nl-NL" dirty="0"/>
              <a:t>Video opname, 360 graden beoordeling, Casuïstiek bespreking (voor- en nabespreking, dagelijks rapport), Evaluatie uitgevoerd onderwijs, Beoordeling brieven, CAT, </a:t>
            </a:r>
            <a:r>
              <a:rPr lang="nl-NL" dirty="0" err="1"/>
              <a:t>OSATs</a:t>
            </a:r>
            <a:r>
              <a:rPr lang="nl-NL" dirty="0"/>
              <a:t>, Kennistoets, Cursus, Reflectieverslag, Voortgangsgesprek etc.</a:t>
            </a:r>
          </a:p>
          <a:p>
            <a:pPr lvl="0">
              <a:lnSpc>
                <a:spcPct val="60000"/>
              </a:lnSpc>
            </a:pPr>
            <a:r>
              <a:rPr lang="nl-NL" dirty="0"/>
              <a:t>3. Voorbereiding: Materiaal aanleveren, input verzamelen. </a:t>
            </a:r>
            <a:r>
              <a:rPr lang="nl-NL" sz="1200" dirty="0"/>
              <a:t>Voor: evaluatie van 1 specifieke EPA niveau 4, Aios geeft aan welke EPA’s beoordeeld gaan worden, Aios geeft een beschrijving waarom hij/zij een betreffende EPA denkt te hebben, behaald: dit kan mondeling of schriftelijk worden voorbereid. Opleiders verzamelt input van diverse betrokken supervisoren. </a:t>
            </a:r>
          </a:p>
          <a:p>
            <a:pPr lvl="0">
              <a:lnSpc>
                <a:spcPct val="80000"/>
              </a:lnSpc>
            </a:pPr>
            <a:r>
              <a:rPr lang="nl-NL" sz="1200" dirty="0"/>
              <a:t>4. OOG-bespreking: Opleider en enkele supervisoren. Doel: genuanceerd en objectief beeld van de aios. Praktisch: richten op niveau 4. Besluit over bekwaamheidsniveau, onderbuikgevoel meenemen. </a:t>
            </a:r>
          </a:p>
          <a:p>
            <a:pPr marL="0" marR="0" lvl="0" indent="0" algn="l" defTabSz="914400" rtl="0" eaLnBrk="1" fontAlgn="auto" latinLnBrk="0" hangingPunct="1">
              <a:lnSpc>
                <a:spcPct val="60000"/>
              </a:lnSpc>
              <a:spcBef>
                <a:spcPts val="0"/>
              </a:spcBef>
              <a:spcAft>
                <a:spcPts val="0"/>
              </a:spcAft>
              <a:buClrTx/>
              <a:buSzTx/>
              <a:buFontTx/>
              <a:buNone/>
              <a:tabLst/>
              <a:defRPr/>
            </a:pPr>
            <a:r>
              <a:rPr lang="nl-NL" sz="1200" dirty="0"/>
              <a:t>5. Terugkoppeling aios: Besluit bespreking bespreken met aios. </a:t>
            </a:r>
            <a:r>
              <a:rPr lang="nl-NL" dirty="0"/>
              <a:t>Voorbeeld kan zijn dat een opleider dan wel supervisor de dag van de bespreking of dag erna kort 5 a 10 min de uitslag met de aios bespreekt</a:t>
            </a:r>
          </a:p>
          <a:p>
            <a:pPr lvl="0">
              <a:lnSpc>
                <a:spcPct val="60000"/>
              </a:lnSpc>
            </a:pPr>
            <a:r>
              <a:rPr lang="nl-NL" sz="1200" dirty="0"/>
              <a:t>6. Vastleggen besluiten en afspraken: goed vastleggen, laten vastleggen in portfolio en terugkoppelen aan collega’s en supervisoren waar aios mee werkt.</a:t>
            </a:r>
          </a:p>
          <a:p>
            <a:pPr lvl="0"/>
            <a:r>
              <a:rPr lang="nl-NL" sz="1200" dirty="0"/>
              <a:t>7. Voortgangs-/eindgesprek: hierin wordt de totale voortgang in de opleiding besproken, incl. overzicht van de gehaalde EPA’s, nog te behalen EPA’s,  Plannen vervolg behalen EPA’s, Plannen aanpassingen in toekomstig rooster, Plannen t.a.v. profilering/verkorting bespreken</a:t>
            </a:r>
          </a:p>
          <a:p>
            <a:pPr lvl="0">
              <a:lnSpc>
                <a:spcPct val="60000"/>
              </a:lnSpc>
            </a:pPr>
            <a:endParaRPr lang="nl-NL" sz="1200" dirty="0"/>
          </a:p>
          <a:p>
            <a:pPr lvl="0">
              <a:lnSpc>
                <a:spcPct val="60000"/>
              </a:lnSpc>
            </a:pPr>
            <a:endParaRPr lang="nl-NL" dirty="0"/>
          </a:p>
          <a:p>
            <a:pPr lvl="0"/>
            <a:endParaRPr lang="nl-NL" i="1" dirty="0"/>
          </a:p>
          <a:p>
            <a:pPr lvl="0"/>
            <a:endParaRPr lang="nl-NL" dirty="0"/>
          </a:p>
        </p:txBody>
      </p:sp>
      <p:sp>
        <p:nvSpPr>
          <p:cNvPr id="4" name="Tijdelijke aanduiding voor dianummer 3">
            <a:extLst>
              <a:ext uri="{FF2B5EF4-FFF2-40B4-BE49-F238E27FC236}">
                <a16:creationId xmlns:a16="http://schemas.microsoft.com/office/drawing/2014/main" id="{E2225FCD-2291-4CA4-828D-597D03CA1A2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3B9E12-F99D-4885-B88B-49462FC5FA4C}" type="slidenum">
              <a:t>24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a:t>Bouwstenen van de opleiding i.r.t. elkaar en in de tijd. </a:t>
            </a:r>
          </a:p>
          <a:p>
            <a:endParaRPr lang="nl-NL" dirty="0"/>
          </a:p>
        </p:txBody>
      </p:sp>
      <p:sp>
        <p:nvSpPr>
          <p:cNvPr id="4" name="Tijdelijke aanduiding voor dianummer 3"/>
          <p:cNvSpPr>
            <a:spLocks noGrp="1"/>
          </p:cNvSpPr>
          <p:nvPr>
            <p:ph type="sldNum" sz="quarter" idx="5"/>
          </p:nvPr>
        </p:nvSpPr>
        <p:spPr/>
        <p:txBody>
          <a:bodyPr/>
          <a:lstStyle/>
          <a:p>
            <a:fld id="{E90FBD89-513D-4034-84C3-05DEC08DC648}" type="slidenum">
              <a:rPr lang="nl-NL" smtClean="0"/>
              <a:t>4</a:t>
            </a:fld>
            <a:endParaRPr lang="nl-NL"/>
          </a:p>
        </p:txBody>
      </p:sp>
    </p:spTree>
    <p:extLst>
      <p:ext uri="{BB962C8B-B14F-4D97-AF65-F5344CB8AC3E}">
        <p14:creationId xmlns:p14="http://schemas.microsoft.com/office/powerpoint/2010/main" val="327331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Naast de fasering is gekeken naar vernieuwing van de inhoud van de opleiding. Deze is nu meer vormgegeven op basis van wat de revalidatiearts dagelijks ‘doet’ in de praktijk. Hierop zijn de bouwstenen van de opleiding gebaseerd.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opleiding is opgebouwd uit verschillende bouwstenen: </a:t>
            </a:r>
          </a:p>
          <a:p>
            <a:pPr lvl="0"/>
            <a:r>
              <a:rPr lang="nl-NL" sz="1200" u="sng" kern="1200" dirty="0">
                <a:solidFill>
                  <a:schemeClr val="tx1"/>
                </a:solidFill>
                <a:effectLst/>
                <a:latin typeface="+mn-lt"/>
                <a:ea typeface="+mn-ea"/>
                <a:cs typeface="+mn-cs"/>
              </a:rPr>
              <a:t>EPA’s </a:t>
            </a:r>
            <a:r>
              <a:rPr lang="nl-NL" sz="1200" kern="1200" dirty="0">
                <a:solidFill>
                  <a:schemeClr val="tx1"/>
                </a:solidFill>
                <a:effectLst/>
                <a:latin typeface="+mn-lt"/>
                <a:ea typeface="+mn-ea"/>
                <a:cs typeface="+mn-cs"/>
              </a:rPr>
              <a:t>die de belangrijkste specifieke beroepsactiviteiten van de revalidatiearts weergeven en waarin de competenties zijn geïntegreerd en geoperationaliseerd. Bekwaamheidsniveaus voor EPA’s worden uitgedrukt in de mate van benodigde supervisie (van observeren naar zelf superviseren). </a:t>
            </a:r>
          </a:p>
          <a:p>
            <a:pPr lvl="0"/>
            <a:r>
              <a:rPr lang="nl-NL" sz="1200" u="sng" kern="1200" dirty="0">
                <a:solidFill>
                  <a:schemeClr val="tx1"/>
                </a:solidFill>
                <a:effectLst/>
                <a:latin typeface="+mn-lt"/>
                <a:ea typeface="+mn-ea"/>
                <a:cs typeface="+mn-cs"/>
              </a:rPr>
              <a:t>Generieke activiteiten</a:t>
            </a:r>
            <a:r>
              <a:rPr lang="nl-NL" sz="1200" kern="1200" dirty="0">
                <a:solidFill>
                  <a:schemeClr val="tx1"/>
                </a:solidFill>
                <a:effectLst/>
                <a:latin typeface="+mn-lt"/>
                <a:ea typeface="+mn-ea"/>
                <a:cs typeface="+mn-cs"/>
              </a:rPr>
              <a:t> die meer algemene (niet klinische) activiteiten van artsen weergeven.</a:t>
            </a:r>
          </a:p>
          <a:p>
            <a:pPr lvl="0"/>
            <a:r>
              <a:rPr lang="nl-NL" sz="1200" u="sng" kern="1200" dirty="0">
                <a:solidFill>
                  <a:schemeClr val="tx1"/>
                </a:solidFill>
                <a:effectLst/>
                <a:latin typeface="+mn-lt"/>
                <a:ea typeface="+mn-ea"/>
                <a:cs typeface="+mn-cs"/>
              </a:rPr>
              <a:t>Verdiepingsstages </a:t>
            </a:r>
            <a:r>
              <a:rPr lang="nl-NL" sz="1200" kern="1200" dirty="0">
                <a:solidFill>
                  <a:schemeClr val="tx1"/>
                </a:solidFill>
                <a:effectLst/>
                <a:latin typeface="+mn-lt"/>
                <a:ea typeface="+mn-ea"/>
                <a:cs typeface="+mn-cs"/>
              </a:rPr>
              <a:t>waarin de aios zich kan </a:t>
            </a:r>
            <a:r>
              <a:rPr lang="nl-NL" sz="1200" i="1" kern="1200" dirty="0">
                <a:solidFill>
                  <a:schemeClr val="tx1"/>
                </a:solidFill>
                <a:effectLst/>
                <a:latin typeface="+mn-lt"/>
                <a:ea typeface="+mn-ea"/>
                <a:cs typeface="+mn-cs"/>
              </a:rPr>
              <a:t>verdiepen</a:t>
            </a:r>
            <a:r>
              <a:rPr lang="nl-NL" sz="1200" kern="1200" dirty="0">
                <a:solidFill>
                  <a:schemeClr val="tx1"/>
                </a:solidFill>
                <a:effectLst/>
                <a:latin typeface="+mn-lt"/>
                <a:ea typeface="+mn-ea"/>
                <a:cs typeface="+mn-cs"/>
              </a:rPr>
              <a:t> in één of meer van de medisch inhoudelijke thema’s, een bepaalde werkcontext, in een of meer van de generieke activiteiten en/of actueel maatschappelijke thema’s. Opleidingscircuits en/of aios in samenspraak met opleiders maken hiervoor zelf, binnen de kaders voor verdieping, vooraf een stagebeschrijving. Met de verdieping kan de aios zichzelf profileren op een bepaald terrein. </a:t>
            </a:r>
          </a:p>
          <a:p>
            <a:pPr lvl="0"/>
            <a:r>
              <a:rPr lang="nl-NL" sz="1200" u="sng" kern="1200" dirty="0">
                <a:solidFill>
                  <a:schemeClr val="tx1"/>
                </a:solidFill>
                <a:effectLst/>
                <a:latin typeface="+mn-lt"/>
                <a:ea typeface="+mn-ea"/>
                <a:cs typeface="+mn-cs"/>
              </a:rPr>
              <a:t>Kennis: leerlijnen, leerblokken, ander cursorisch onderwijs en zelfstudie:</a:t>
            </a:r>
            <a:r>
              <a:rPr lang="nl-NL" sz="1200" kern="1200" dirty="0">
                <a:solidFill>
                  <a:schemeClr val="tx1"/>
                </a:solidFill>
                <a:effectLst/>
                <a:latin typeface="+mn-lt"/>
                <a:ea typeface="+mn-ea"/>
                <a:cs typeface="+mn-cs"/>
              </a:rPr>
              <a:t> over medisch inhoudelijke thema’s gebaseerd op categorieën aandoeningen en/of doelgroepen en thema-overstijgende (generieke) kennis.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5</a:t>
            </a:fld>
            <a:endParaRPr lang="nl-NL"/>
          </a:p>
        </p:txBody>
      </p:sp>
    </p:spTree>
    <p:extLst>
      <p:ext uri="{BB962C8B-B14F-4D97-AF65-F5344CB8AC3E}">
        <p14:creationId xmlns:p14="http://schemas.microsoft.com/office/powerpoint/2010/main" val="418679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8FD8A0B-E228-4B3F-B6B7-298E465C534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AA4B537-8B99-46E3-8CEE-F485EF524C22}"/>
              </a:ext>
            </a:extLst>
          </p:cNvPr>
          <p:cNvSpPr txBox="1">
            <a:spLocks noGrp="1"/>
          </p:cNvSpPr>
          <p:nvPr>
            <p:ph type="body" sz="quarter" idx="1"/>
          </p:nvPr>
        </p:nvSpPr>
        <p:spPr/>
        <p:txBody>
          <a:bodyPr/>
          <a:lstStyle/>
          <a:p>
            <a:pPr lvl="0"/>
            <a:r>
              <a:rPr lang="nl-NL" dirty="0"/>
              <a:t>Introductie begrip EPA’s en nieuwe manier van je competenties en opleidingsonderdelen te toetsen. In EPA’s zijn competenties ‘geoperationaliseerd’ en gekoppeld aan kernactiviteiten in het dagelijks werk. Zo zijn ze beter herkenbaar en beter toetsbaar. </a:t>
            </a:r>
          </a:p>
          <a:p>
            <a:pPr lvl="0"/>
            <a:endParaRPr lang="nl-NL" dirty="0"/>
          </a:p>
          <a:p>
            <a:pPr lvl="0"/>
            <a:r>
              <a:rPr lang="nl-NL" u="sng" dirty="0"/>
              <a:t>Genoemde voordelen van EPA’s in het filmpje:</a:t>
            </a:r>
          </a:p>
          <a:p>
            <a:pPr marL="171450" lvl="0" indent="-171450">
              <a:buSzPct val="100000"/>
              <a:buChar char="-"/>
            </a:pPr>
            <a:r>
              <a:rPr lang="nl-NL" dirty="0"/>
              <a:t>Transparanter opleidingsproces</a:t>
            </a:r>
          </a:p>
          <a:p>
            <a:pPr marL="171450" lvl="0" indent="-171450">
              <a:buSzPct val="100000"/>
              <a:buChar char="-"/>
            </a:pPr>
            <a:r>
              <a:rPr lang="nl-NL" dirty="0"/>
              <a:t>Opleidingstijd efficiënter benut</a:t>
            </a:r>
          </a:p>
          <a:p>
            <a:pPr marL="171450" lvl="0" indent="-171450">
              <a:buSzPct val="100000"/>
              <a:buChar char="-"/>
            </a:pPr>
            <a:r>
              <a:rPr lang="nl-NL" dirty="0"/>
              <a:t>Kwaliteit wordt geborgd</a:t>
            </a:r>
            <a:endParaRPr lang="en-GB" dirty="0"/>
          </a:p>
        </p:txBody>
      </p:sp>
      <p:sp>
        <p:nvSpPr>
          <p:cNvPr id="4" name="Tijdelijke aanduiding voor dianummer 3">
            <a:extLst>
              <a:ext uri="{FF2B5EF4-FFF2-40B4-BE49-F238E27FC236}">
                <a16:creationId xmlns:a16="http://schemas.microsoft.com/office/drawing/2014/main" id="{FA1C30A8-07D5-4562-83D6-0FC7111F460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F2007C-854E-4F8D-9156-F804ABC2268F}" type="slidenum">
              <a:t>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EEF1E2-9305-424E-AB07-4483EF13A6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42F05F2-43E0-4DE0-896A-A0ADDCB82DA8}"/>
              </a:ext>
            </a:extLst>
          </p:cNvPr>
          <p:cNvSpPr txBox="1">
            <a:spLocks noGrp="1"/>
          </p:cNvSpPr>
          <p:nvPr>
            <p:ph type="body" sz="quarter" idx="1"/>
          </p:nvPr>
        </p:nvSpPr>
        <p:spPr/>
        <p:txBody>
          <a:bodyPr/>
          <a:lstStyle/>
          <a:p>
            <a:pPr lvl="0"/>
            <a:r>
              <a:rPr lang="nl-NL" dirty="0"/>
              <a:t>Het voordeel van EPA’s is dat je geleidelijk specialist wordt door tussentijds bekwaam verklaren van opleidingsonderdelen (</a:t>
            </a:r>
            <a:r>
              <a:rPr lang="nl-NL" dirty="0" err="1"/>
              <a:t>ipv</a:t>
            </a:r>
            <a:r>
              <a:rPr lang="nl-NL" dirty="0"/>
              <a:t> in 1 klap, zoals dat nu gebeurt met het tekenen van het C-formulier).</a:t>
            </a:r>
            <a:endParaRPr lang="en-GB" dirty="0"/>
          </a:p>
        </p:txBody>
      </p:sp>
      <p:sp>
        <p:nvSpPr>
          <p:cNvPr id="4" name="Tijdelijke aanduiding voor dianummer 3">
            <a:extLst>
              <a:ext uri="{FF2B5EF4-FFF2-40B4-BE49-F238E27FC236}">
                <a16:creationId xmlns:a16="http://schemas.microsoft.com/office/drawing/2014/main" id="{576D8926-91C0-46E1-9CFC-73E73B59733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F0B9DA-0F3C-465A-8083-DA56AEE83432}" type="slidenum">
              <a:t>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EEF1E2-9305-424E-AB07-4483EF13A6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42F05F2-43E0-4DE0-896A-A0ADDCB82DA8}"/>
              </a:ext>
            </a:extLst>
          </p:cNvPr>
          <p:cNvSpPr txBox="1">
            <a:spLocks noGrp="1"/>
          </p:cNvSpPr>
          <p:nvPr>
            <p:ph type="body" sz="quarter" idx="1"/>
          </p:nvPr>
        </p:nvSpPr>
        <p:spPr/>
        <p:txBody>
          <a:bodyPr/>
          <a:lstStyle/>
          <a:p>
            <a:pPr lvl="0"/>
            <a:r>
              <a:rPr lang="nl-NL" dirty="0"/>
              <a:t>Het voordeel van EPA’s is dat je geleidelijk specialist wordt door tussentijds bekwaam verklaren van opleidingsonderdelen (</a:t>
            </a:r>
            <a:r>
              <a:rPr lang="nl-NL" dirty="0" err="1"/>
              <a:t>ipv</a:t>
            </a:r>
            <a:r>
              <a:rPr lang="nl-NL" dirty="0"/>
              <a:t> in 1 klap, zoals dat nu gebeurt met het tekenen van het C-formulier).</a:t>
            </a:r>
            <a:endParaRPr lang="en-GB" dirty="0"/>
          </a:p>
        </p:txBody>
      </p:sp>
      <p:sp>
        <p:nvSpPr>
          <p:cNvPr id="4" name="Tijdelijke aanduiding voor dianummer 3">
            <a:extLst>
              <a:ext uri="{FF2B5EF4-FFF2-40B4-BE49-F238E27FC236}">
                <a16:creationId xmlns:a16="http://schemas.microsoft.com/office/drawing/2014/main" id="{576D8926-91C0-46E1-9CFC-73E73B59733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F0B9DA-0F3C-465A-8083-DA56AEE83432}" type="slidenum">
              <a:t>8</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9653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03983C7-AC59-4B06-A1C3-9C7F683BA9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7151D5-2AD3-44C3-8C3B-FBB806F4B12E}"/>
              </a:ext>
            </a:extLst>
          </p:cNvPr>
          <p:cNvSpPr txBox="1">
            <a:spLocks noGrp="1"/>
          </p:cNvSpPr>
          <p:nvPr>
            <p:ph type="body" sz="quarter" idx="1"/>
          </p:nvPr>
        </p:nvSpPr>
        <p:spPr/>
        <p:txBody>
          <a:bodyPr/>
          <a:lstStyle/>
          <a:p>
            <a:pPr lvl="0"/>
            <a:r>
              <a:rPr lang="nl-NL" dirty="0"/>
              <a:t>Elke opleiding heeft zijn eigen EPA’s ontwikkeld. Zo heeft de VRA uiteindelijk 12 EPA’s ontwikkeld. Dat zijn 3 basis en 9 </a:t>
            </a:r>
            <a:r>
              <a:rPr lang="nl-NL" dirty="0" err="1"/>
              <a:t>verbredings</a:t>
            </a:r>
            <a:r>
              <a:rPr lang="nl-NL" dirty="0"/>
              <a:t> EPA’s die iedereen doet (niveau beginnende </a:t>
            </a:r>
            <a:r>
              <a:rPr lang="nl-NL" dirty="0" err="1"/>
              <a:t>revalidatie-arts</a:t>
            </a:r>
            <a:r>
              <a:rPr lang="nl-NL" dirty="0"/>
              <a:t>). Daarnaast kan/mag je verdiepen in allerlei verdiepings stages die centra zelf kunnen ontwikkelen. Niet alleen de aios kan zich zo </a:t>
            </a:r>
            <a:r>
              <a:rPr lang="nl-NL" dirty="0" err="1"/>
              <a:t>proflileren</a:t>
            </a:r>
            <a:r>
              <a:rPr lang="nl-NL" dirty="0"/>
              <a:t> maar ook de opleidingsinstelling. Deze verdiepingsstages worden ontwikkeld conform bepaalde eisen, zoals deze omschreven zijn in het landelijk opleidingsplan. </a:t>
            </a:r>
            <a:endParaRPr lang="en-GB" dirty="0"/>
          </a:p>
        </p:txBody>
      </p:sp>
      <p:sp>
        <p:nvSpPr>
          <p:cNvPr id="4" name="Tijdelijke aanduiding voor dianummer 3">
            <a:extLst>
              <a:ext uri="{FF2B5EF4-FFF2-40B4-BE49-F238E27FC236}">
                <a16:creationId xmlns:a16="http://schemas.microsoft.com/office/drawing/2014/main" id="{56D9F79C-F932-4F35-B968-46F61E728EE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B5D3C7-69DC-4373-8EB4-FC1755E26516}" type="slidenum">
              <a:t>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Competenties beschrijven ‘kwaliteiten’ van de arts en EPA’s beschrijven het ‘werk’ van de arts. </a:t>
            </a:r>
          </a:p>
          <a:p>
            <a:r>
              <a:rPr lang="nl-NL" dirty="0"/>
              <a:t>Voor elke EPA is bekeken welke de voor die activiteit meest relevante competenties zijn. In EPA’s zijn de competenties vervolgens ‘geoperationaliseerd’ in termen van concreet observeerbaar gedrag. Zo zijn ze beter herkenbaar en beter te beoordelen. </a:t>
            </a:r>
          </a:p>
          <a:p>
            <a:endParaRPr lang="nl-NL" dirty="0"/>
          </a:p>
          <a:p>
            <a:r>
              <a:rPr lang="nl-NL" dirty="0"/>
              <a:t>EPA’s en competenties zijn met elkaar verbonden: </a:t>
            </a:r>
            <a:r>
              <a:rPr lang="nl-NL" sz="1200" kern="1200" dirty="0">
                <a:solidFill>
                  <a:schemeClr val="tx1"/>
                </a:solidFill>
                <a:effectLst/>
                <a:latin typeface="+mn-lt"/>
                <a:ea typeface="+mn-ea"/>
                <a:cs typeface="+mn-cs"/>
              </a:rPr>
              <a:t>om kwaliteiten te kunnen ontwikkelen zijn werkzaamheden nodig en om werk goed te kunnen uitvoeren moeten er bepaalde kwaliteiten beschikbaar zijn. In dit opleidingsplan is het werk van de revalidatiearts als uitgangspunt genomen en zijn de daarvoor benodigde kerncompetenties geoperationaliseerd in beschrijvingen van toe te vertrouwen kernactiviteiten (EPA’s).</a:t>
            </a:r>
            <a:endParaRPr lang="nl-NL" dirty="0"/>
          </a:p>
        </p:txBody>
      </p:sp>
      <p:sp>
        <p:nvSpPr>
          <p:cNvPr id="4" name="Tijdelijke aanduiding voor dianummer 3"/>
          <p:cNvSpPr>
            <a:spLocks noGrp="1"/>
          </p:cNvSpPr>
          <p:nvPr>
            <p:ph type="sldNum" sz="quarter" idx="5"/>
          </p:nvPr>
        </p:nvSpPr>
        <p:spPr/>
        <p:txBody>
          <a:bodyPr/>
          <a:lstStyle/>
          <a:p>
            <a:fld id="{6F9FA03F-7A0E-40C1-8037-93268A598D1E}" type="slidenum">
              <a:rPr lang="nl-NL" smtClean="0"/>
              <a:t>10</a:t>
            </a:fld>
            <a:endParaRPr lang="nl-NL"/>
          </a:p>
        </p:txBody>
      </p:sp>
    </p:spTree>
    <p:extLst>
      <p:ext uri="{BB962C8B-B14F-4D97-AF65-F5344CB8AC3E}">
        <p14:creationId xmlns:p14="http://schemas.microsoft.com/office/powerpoint/2010/main" val="39854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5F7D4-53CE-4DAD-BA36-B5510956878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BA578EA-F2F6-4E47-AADF-B835FF6EA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4A61004-04A7-40EA-8F15-34B251FB2F73}"/>
              </a:ext>
            </a:extLst>
          </p:cNvPr>
          <p:cNvSpPr>
            <a:spLocks noGrp="1"/>
          </p:cNvSpPr>
          <p:nvPr>
            <p:ph type="dt" sz="half" idx="10"/>
          </p:nvPr>
        </p:nvSpPr>
        <p:spPr/>
        <p:txBody>
          <a:bodyPr/>
          <a:lstStyle/>
          <a:p>
            <a:fld id="{90CE0D07-A7C0-48CE-A430-EF49E82DA9AB}" type="datetimeFigureOut">
              <a:rPr lang="nl-NL" smtClean="0"/>
              <a:t>28-11-2019</a:t>
            </a:fld>
            <a:endParaRPr lang="nl-NL"/>
          </a:p>
        </p:txBody>
      </p:sp>
      <p:sp>
        <p:nvSpPr>
          <p:cNvPr id="5" name="Tijdelijke aanduiding voor voettekst 4">
            <a:extLst>
              <a:ext uri="{FF2B5EF4-FFF2-40B4-BE49-F238E27FC236}">
                <a16:creationId xmlns:a16="http://schemas.microsoft.com/office/drawing/2014/main" id="{DDD03C6A-1455-440F-8AC2-6368C438C4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DE486C-DB62-4236-8AD2-C05ADA7E3741}"/>
              </a:ext>
            </a:extLst>
          </p:cNvPr>
          <p:cNvSpPr>
            <a:spLocks noGrp="1"/>
          </p:cNvSpPr>
          <p:nvPr>
            <p:ph type="sldNum" sz="quarter" idx="12"/>
          </p:nvPr>
        </p:nvSpPr>
        <p:spPr/>
        <p:txBody>
          <a:bodyPr/>
          <a:lstStyle/>
          <a:p>
            <a:fld id="{3FF1EAE4-C3F0-4661-87A9-1A1F85EE5BCF}" type="slidenum">
              <a:rPr lang="nl-NL" smtClean="0"/>
              <a:t>‹nr.›</a:t>
            </a:fld>
            <a:endParaRPr lang="nl-NL"/>
          </a:p>
        </p:txBody>
      </p:sp>
    </p:spTree>
    <p:extLst>
      <p:ext uri="{BB962C8B-B14F-4D97-AF65-F5344CB8AC3E}">
        <p14:creationId xmlns:p14="http://schemas.microsoft.com/office/powerpoint/2010/main" val="367230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51F8F-A299-4923-A156-AC37E02DED6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2EF083A-12A9-42C4-AEE4-3B6C43D7F0F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37C0795-2057-48EE-91E3-86FAF1AC37F9}"/>
              </a:ext>
            </a:extLst>
          </p:cNvPr>
          <p:cNvSpPr>
            <a:spLocks noGrp="1"/>
          </p:cNvSpPr>
          <p:nvPr>
            <p:ph type="dt" sz="half" idx="10"/>
          </p:nvPr>
        </p:nvSpPr>
        <p:spPr/>
        <p:txBody>
          <a:bodyPr/>
          <a:lstStyle/>
          <a:p>
            <a:fld id="{90CE0D07-A7C0-48CE-A430-EF49E82DA9AB}" type="datetimeFigureOut">
              <a:rPr lang="nl-NL" smtClean="0"/>
              <a:t>28-11-2019</a:t>
            </a:fld>
            <a:endParaRPr lang="nl-NL"/>
          </a:p>
        </p:txBody>
      </p:sp>
      <p:sp>
        <p:nvSpPr>
          <p:cNvPr id="5" name="Tijdelijke aanduiding voor voettekst 4">
            <a:extLst>
              <a:ext uri="{FF2B5EF4-FFF2-40B4-BE49-F238E27FC236}">
                <a16:creationId xmlns:a16="http://schemas.microsoft.com/office/drawing/2014/main" id="{5244BC50-C5B0-4291-B63F-A67AF85396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A743A1-8303-4A66-B7AE-9B3B1764EFCD}"/>
              </a:ext>
            </a:extLst>
          </p:cNvPr>
          <p:cNvSpPr>
            <a:spLocks noGrp="1"/>
          </p:cNvSpPr>
          <p:nvPr>
            <p:ph type="sldNum" sz="quarter" idx="12"/>
          </p:nvPr>
        </p:nvSpPr>
        <p:spPr/>
        <p:txBody>
          <a:bodyPr/>
          <a:lstStyle/>
          <a:p>
            <a:fld id="{3FF1EAE4-C3F0-4661-87A9-1A1F85EE5BCF}" type="slidenum">
              <a:rPr lang="nl-NL" smtClean="0"/>
              <a:t>‹nr.›</a:t>
            </a:fld>
            <a:endParaRPr lang="nl-NL"/>
          </a:p>
        </p:txBody>
      </p:sp>
    </p:spTree>
    <p:extLst>
      <p:ext uri="{BB962C8B-B14F-4D97-AF65-F5344CB8AC3E}">
        <p14:creationId xmlns:p14="http://schemas.microsoft.com/office/powerpoint/2010/main" val="117312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D412BD8-6CE0-4730-9119-63369C99FD6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012BC86-49B0-42C1-87BB-35459F49C48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01CF6B-7A13-4B34-8BE8-53334D2C3E46}"/>
              </a:ext>
            </a:extLst>
          </p:cNvPr>
          <p:cNvSpPr>
            <a:spLocks noGrp="1"/>
          </p:cNvSpPr>
          <p:nvPr>
            <p:ph type="dt" sz="half" idx="10"/>
          </p:nvPr>
        </p:nvSpPr>
        <p:spPr/>
        <p:txBody>
          <a:bodyPr/>
          <a:lstStyle/>
          <a:p>
            <a:fld id="{90CE0D07-A7C0-48CE-A430-EF49E82DA9AB}" type="datetimeFigureOut">
              <a:rPr lang="nl-NL" smtClean="0"/>
              <a:t>28-11-2019</a:t>
            </a:fld>
            <a:endParaRPr lang="nl-NL"/>
          </a:p>
        </p:txBody>
      </p:sp>
      <p:sp>
        <p:nvSpPr>
          <p:cNvPr id="5" name="Tijdelijke aanduiding voor voettekst 4">
            <a:extLst>
              <a:ext uri="{FF2B5EF4-FFF2-40B4-BE49-F238E27FC236}">
                <a16:creationId xmlns:a16="http://schemas.microsoft.com/office/drawing/2014/main" id="{FF7D247C-DBBA-419E-8495-2D92EC86C9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BF3F94-894F-4FAD-9B3A-BBD23F6B13EA}"/>
              </a:ext>
            </a:extLst>
          </p:cNvPr>
          <p:cNvSpPr>
            <a:spLocks noGrp="1"/>
          </p:cNvSpPr>
          <p:nvPr>
            <p:ph type="sldNum" sz="quarter" idx="12"/>
          </p:nvPr>
        </p:nvSpPr>
        <p:spPr/>
        <p:txBody>
          <a:bodyPr/>
          <a:lstStyle/>
          <a:p>
            <a:fld id="{3FF1EAE4-C3F0-4661-87A9-1A1F85EE5BCF}" type="slidenum">
              <a:rPr lang="nl-NL" smtClean="0"/>
              <a:t>‹nr.›</a:t>
            </a:fld>
            <a:endParaRPr lang="nl-NL"/>
          </a:p>
        </p:txBody>
      </p:sp>
    </p:spTree>
    <p:extLst>
      <p:ext uri="{BB962C8B-B14F-4D97-AF65-F5344CB8AC3E}">
        <p14:creationId xmlns:p14="http://schemas.microsoft.com/office/powerpoint/2010/main" val="2688667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10363200" cy="1143000"/>
          </a:xfrm>
        </p:spPr>
        <p:txBody>
          <a:bodyPr/>
          <a:lstStyle/>
          <a:p>
            <a:r>
              <a:rPr lang="nl-NL"/>
              <a:t>Klik om de stijl te bewerken</a:t>
            </a:r>
          </a:p>
        </p:txBody>
      </p:sp>
      <p:sp>
        <p:nvSpPr>
          <p:cNvPr id="3" name="Tijdelijke aanduiding voor inhoud 2"/>
          <p:cNvSpPr>
            <a:spLocks noGrp="1"/>
          </p:cNvSpPr>
          <p:nvPr>
            <p:ph sz="half" idx="1"/>
          </p:nvPr>
        </p:nvSpPr>
        <p:spPr>
          <a:xfrm>
            <a:off x="914400" y="1981200"/>
            <a:ext cx="508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6197600" y="1981200"/>
            <a:ext cx="50800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6197600" y="4114800"/>
            <a:ext cx="5080000" cy="19812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13"/>
          <p:cNvSpPr>
            <a:spLocks noGrp="1" noChangeArrowheads="1"/>
          </p:cNvSpPr>
          <p:nvPr>
            <p:ph type="dt" sz="half" idx="10"/>
          </p:nvPr>
        </p:nvSpPr>
        <p:spPr>
          <a:xfrm>
            <a:off x="914400" y="6248400"/>
            <a:ext cx="2540000" cy="4572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nl-NL">
              <a:solidFill>
                <a:srgbClr val="000000"/>
              </a:solidFill>
            </a:endParaRPr>
          </a:p>
        </p:txBody>
      </p:sp>
      <p:sp>
        <p:nvSpPr>
          <p:cNvPr id="7" name="Rectangle 14"/>
          <p:cNvSpPr>
            <a:spLocks noGrp="1" noChangeArrowheads="1"/>
          </p:cNvSpPr>
          <p:nvPr>
            <p:ph type="ftr" sz="quarter" idx="11"/>
          </p:nvPr>
        </p:nvSpPr>
        <p:spPr>
          <a:xfrm>
            <a:off x="4165600" y="6248400"/>
            <a:ext cx="3860800" cy="4572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nl-NL">
              <a:solidFill>
                <a:srgbClr val="000000"/>
              </a:solidFill>
            </a:endParaRPr>
          </a:p>
        </p:txBody>
      </p:sp>
      <p:sp>
        <p:nvSpPr>
          <p:cNvPr id="8" name="Rectangle 15"/>
          <p:cNvSpPr>
            <a:spLocks noGrp="1" noChangeArrowheads="1"/>
          </p:cNvSpPr>
          <p:nvPr>
            <p:ph type="sldNum" sz="quarter" idx="12"/>
          </p:nvPr>
        </p:nvSpPr>
        <p:spPr/>
        <p:txBody>
          <a:bodyPr/>
          <a:lstStyle>
            <a:lvl1pPr>
              <a:defRPr/>
            </a:lvl1pPr>
          </a:lstStyle>
          <a:p>
            <a:pPr>
              <a:defRPr/>
            </a:pPr>
            <a:fld id="{4EF34C92-0A19-4BFD-B490-0498A1431E24}" type="slidenum">
              <a:rPr lang="nl-NL"/>
              <a:pPr>
                <a:defRPr/>
              </a:pPr>
              <a:t>‹nr.›</a:t>
            </a:fld>
            <a:endParaRPr lang="nl-NL"/>
          </a:p>
        </p:txBody>
      </p:sp>
    </p:spTree>
    <p:extLst>
      <p:ext uri="{BB962C8B-B14F-4D97-AF65-F5344CB8AC3E}">
        <p14:creationId xmlns:p14="http://schemas.microsoft.com/office/powerpoint/2010/main" val="251052817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A04C8-3D61-408B-A43F-5E7AF9C138F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E1C85D-D8E7-411C-BD96-4FBE9C400FB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56A080-2D38-4549-9BCA-261059885571}"/>
              </a:ext>
            </a:extLst>
          </p:cNvPr>
          <p:cNvSpPr>
            <a:spLocks noGrp="1"/>
          </p:cNvSpPr>
          <p:nvPr>
            <p:ph type="dt" sz="half" idx="10"/>
          </p:nvPr>
        </p:nvSpPr>
        <p:spPr/>
        <p:txBody>
          <a:bodyPr/>
          <a:lstStyle/>
          <a:p>
            <a:fld id="{90CE0D07-A7C0-48CE-A430-EF49E82DA9AB}" type="datetimeFigureOut">
              <a:rPr lang="nl-NL" smtClean="0"/>
              <a:t>28-11-2019</a:t>
            </a:fld>
            <a:endParaRPr lang="nl-NL"/>
          </a:p>
        </p:txBody>
      </p:sp>
      <p:sp>
        <p:nvSpPr>
          <p:cNvPr id="5" name="Tijdelijke aanduiding voor voettekst 4">
            <a:extLst>
              <a:ext uri="{FF2B5EF4-FFF2-40B4-BE49-F238E27FC236}">
                <a16:creationId xmlns:a16="http://schemas.microsoft.com/office/drawing/2014/main" id="{48A6E715-1364-450A-B9A5-76CFCC6ED5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AA25E1-1DB6-4613-84EE-6E5EB8FF05A1}"/>
              </a:ext>
            </a:extLst>
          </p:cNvPr>
          <p:cNvSpPr>
            <a:spLocks noGrp="1"/>
          </p:cNvSpPr>
          <p:nvPr>
            <p:ph type="sldNum" sz="quarter" idx="12"/>
          </p:nvPr>
        </p:nvSpPr>
        <p:spPr/>
        <p:txBody>
          <a:bodyPr/>
          <a:lstStyle/>
          <a:p>
            <a:fld id="{3FF1EAE4-C3F0-4661-87A9-1A1F85EE5BCF}" type="slidenum">
              <a:rPr lang="nl-NL" smtClean="0"/>
              <a:t>‹nr.›</a:t>
            </a:fld>
            <a:endParaRPr lang="nl-NL"/>
          </a:p>
        </p:txBody>
      </p:sp>
    </p:spTree>
    <p:extLst>
      <p:ext uri="{BB962C8B-B14F-4D97-AF65-F5344CB8AC3E}">
        <p14:creationId xmlns:p14="http://schemas.microsoft.com/office/powerpoint/2010/main" val="390691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03EE9-7BFA-4584-9460-68094B7F32E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FE738B8-0628-4F73-A98A-C6D9A97843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B501458-04BF-4A9E-B157-4BF26312AC3A}"/>
              </a:ext>
            </a:extLst>
          </p:cNvPr>
          <p:cNvSpPr>
            <a:spLocks noGrp="1"/>
          </p:cNvSpPr>
          <p:nvPr>
            <p:ph type="dt" sz="half" idx="10"/>
          </p:nvPr>
        </p:nvSpPr>
        <p:spPr/>
        <p:txBody>
          <a:bodyPr/>
          <a:lstStyle/>
          <a:p>
            <a:fld id="{90CE0D07-A7C0-48CE-A430-EF49E82DA9AB}" type="datetimeFigureOut">
              <a:rPr lang="nl-NL" smtClean="0"/>
              <a:t>28-11-2019</a:t>
            </a:fld>
            <a:endParaRPr lang="nl-NL"/>
          </a:p>
        </p:txBody>
      </p:sp>
      <p:sp>
        <p:nvSpPr>
          <p:cNvPr id="5" name="Tijdelijke aanduiding voor voettekst 4">
            <a:extLst>
              <a:ext uri="{FF2B5EF4-FFF2-40B4-BE49-F238E27FC236}">
                <a16:creationId xmlns:a16="http://schemas.microsoft.com/office/drawing/2014/main" id="{53910033-67F3-4A77-9B43-3E3C98814C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E3972D-ED2F-48BE-931D-0F3702D6DD9D}"/>
              </a:ext>
            </a:extLst>
          </p:cNvPr>
          <p:cNvSpPr>
            <a:spLocks noGrp="1"/>
          </p:cNvSpPr>
          <p:nvPr>
            <p:ph type="sldNum" sz="quarter" idx="12"/>
          </p:nvPr>
        </p:nvSpPr>
        <p:spPr/>
        <p:txBody>
          <a:bodyPr/>
          <a:lstStyle/>
          <a:p>
            <a:fld id="{3FF1EAE4-C3F0-4661-87A9-1A1F85EE5BCF}" type="slidenum">
              <a:rPr lang="nl-NL" smtClean="0"/>
              <a:t>‹nr.›</a:t>
            </a:fld>
            <a:endParaRPr lang="nl-NL"/>
          </a:p>
        </p:txBody>
      </p:sp>
    </p:spTree>
    <p:extLst>
      <p:ext uri="{BB962C8B-B14F-4D97-AF65-F5344CB8AC3E}">
        <p14:creationId xmlns:p14="http://schemas.microsoft.com/office/powerpoint/2010/main" val="138128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D815D-5C56-405A-9A79-4646A15583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3FE41C-8D9D-4EC5-94AD-CC1EB9EC77A3}"/>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9E8C8B9-94E6-4F7B-8104-5445FC65A13E}"/>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F49F1C9-2C9F-4277-B5E7-57801616B3D2}"/>
              </a:ext>
            </a:extLst>
          </p:cNvPr>
          <p:cNvSpPr>
            <a:spLocks noGrp="1"/>
          </p:cNvSpPr>
          <p:nvPr>
            <p:ph type="dt" sz="half" idx="10"/>
          </p:nvPr>
        </p:nvSpPr>
        <p:spPr/>
        <p:txBody>
          <a:bodyPr/>
          <a:lstStyle/>
          <a:p>
            <a:fld id="{90CE0D07-A7C0-48CE-A430-EF49E82DA9AB}" type="datetimeFigureOut">
              <a:rPr lang="nl-NL" smtClean="0"/>
              <a:t>28-11-2019</a:t>
            </a:fld>
            <a:endParaRPr lang="nl-NL"/>
          </a:p>
        </p:txBody>
      </p:sp>
      <p:sp>
        <p:nvSpPr>
          <p:cNvPr id="6" name="Tijdelijke aanduiding voor voettekst 5">
            <a:extLst>
              <a:ext uri="{FF2B5EF4-FFF2-40B4-BE49-F238E27FC236}">
                <a16:creationId xmlns:a16="http://schemas.microsoft.com/office/drawing/2014/main" id="{40719884-E0AA-4233-96CE-6ADDBE5F743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85899C-D25A-4B3F-A05A-4DD2644F158F}"/>
              </a:ext>
            </a:extLst>
          </p:cNvPr>
          <p:cNvSpPr>
            <a:spLocks noGrp="1"/>
          </p:cNvSpPr>
          <p:nvPr>
            <p:ph type="sldNum" sz="quarter" idx="12"/>
          </p:nvPr>
        </p:nvSpPr>
        <p:spPr/>
        <p:txBody>
          <a:bodyPr/>
          <a:lstStyle/>
          <a:p>
            <a:fld id="{3FF1EAE4-C3F0-4661-87A9-1A1F85EE5BCF}" type="slidenum">
              <a:rPr lang="nl-NL" smtClean="0"/>
              <a:t>‹nr.›</a:t>
            </a:fld>
            <a:endParaRPr lang="nl-NL"/>
          </a:p>
        </p:txBody>
      </p:sp>
    </p:spTree>
    <p:extLst>
      <p:ext uri="{BB962C8B-B14F-4D97-AF65-F5344CB8AC3E}">
        <p14:creationId xmlns:p14="http://schemas.microsoft.com/office/powerpoint/2010/main" val="369042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7FA18-46D9-4E76-A0AF-C7E9A0968FA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0B9F794-BCF6-497C-B975-48B285E8E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61F3C91-2FF3-4BF3-8D81-8F4094A9C6B6}"/>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6D37C0C-6B50-4218-8314-52E7EFE8A4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20B29F56-D6A3-471B-AD37-C196B92E3078}"/>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B59A1A0-615D-4A55-8DB9-591D486606EC}"/>
              </a:ext>
            </a:extLst>
          </p:cNvPr>
          <p:cNvSpPr>
            <a:spLocks noGrp="1"/>
          </p:cNvSpPr>
          <p:nvPr>
            <p:ph type="dt" sz="half" idx="10"/>
          </p:nvPr>
        </p:nvSpPr>
        <p:spPr/>
        <p:txBody>
          <a:bodyPr/>
          <a:lstStyle/>
          <a:p>
            <a:fld id="{90CE0D07-A7C0-48CE-A430-EF49E82DA9AB}" type="datetimeFigureOut">
              <a:rPr lang="nl-NL" smtClean="0"/>
              <a:t>28-11-2019</a:t>
            </a:fld>
            <a:endParaRPr lang="nl-NL"/>
          </a:p>
        </p:txBody>
      </p:sp>
      <p:sp>
        <p:nvSpPr>
          <p:cNvPr id="8" name="Tijdelijke aanduiding voor voettekst 7">
            <a:extLst>
              <a:ext uri="{FF2B5EF4-FFF2-40B4-BE49-F238E27FC236}">
                <a16:creationId xmlns:a16="http://schemas.microsoft.com/office/drawing/2014/main" id="{E2536ADF-B763-4E1C-A115-434FD3E394F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9ECCE19-36F1-43DB-B878-175BCF88DB34}"/>
              </a:ext>
            </a:extLst>
          </p:cNvPr>
          <p:cNvSpPr>
            <a:spLocks noGrp="1"/>
          </p:cNvSpPr>
          <p:nvPr>
            <p:ph type="sldNum" sz="quarter" idx="12"/>
          </p:nvPr>
        </p:nvSpPr>
        <p:spPr/>
        <p:txBody>
          <a:bodyPr/>
          <a:lstStyle/>
          <a:p>
            <a:fld id="{3FF1EAE4-C3F0-4661-87A9-1A1F85EE5BCF}" type="slidenum">
              <a:rPr lang="nl-NL" smtClean="0"/>
              <a:t>‹nr.›</a:t>
            </a:fld>
            <a:endParaRPr lang="nl-NL"/>
          </a:p>
        </p:txBody>
      </p:sp>
    </p:spTree>
    <p:extLst>
      <p:ext uri="{BB962C8B-B14F-4D97-AF65-F5344CB8AC3E}">
        <p14:creationId xmlns:p14="http://schemas.microsoft.com/office/powerpoint/2010/main" val="107934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7519-DF8C-489A-94B7-5719ABEE4B3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0C26971-01B2-4F1A-9DAC-D3657A2339F1}"/>
              </a:ext>
            </a:extLst>
          </p:cNvPr>
          <p:cNvSpPr>
            <a:spLocks noGrp="1"/>
          </p:cNvSpPr>
          <p:nvPr>
            <p:ph type="dt" sz="half" idx="10"/>
          </p:nvPr>
        </p:nvSpPr>
        <p:spPr/>
        <p:txBody>
          <a:bodyPr/>
          <a:lstStyle/>
          <a:p>
            <a:fld id="{90CE0D07-A7C0-48CE-A430-EF49E82DA9AB}" type="datetimeFigureOut">
              <a:rPr lang="nl-NL" smtClean="0"/>
              <a:t>28-11-2019</a:t>
            </a:fld>
            <a:endParaRPr lang="nl-NL"/>
          </a:p>
        </p:txBody>
      </p:sp>
      <p:sp>
        <p:nvSpPr>
          <p:cNvPr id="4" name="Tijdelijke aanduiding voor voettekst 3">
            <a:extLst>
              <a:ext uri="{FF2B5EF4-FFF2-40B4-BE49-F238E27FC236}">
                <a16:creationId xmlns:a16="http://schemas.microsoft.com/office/drawing/2014/main" id="{6A8E3048-2621-4FBF-985C-AC6CD73A5C7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30B3AAB-57CC-4D0B-9C30-F2D84DB5113D}"/>
              </a:ext>
            </a:extLst>
          </p:cNvPr>
          <p:cNvSpPr>
            <a:spLocks noGrp="1"/>
          </p:cNvSpPr>
          <p:nvPr>
            <p:ph type="sldNum" sz="quarter" idx="12"/>
          </p:nvPr>
        </p:nvSpPr>
        <p:spPr/>
        <p:txBody>
          <a:bodyPr/>
          <a:lstStyle/>
          <a:p>
            <a:fld id="{3FF1EAE4-C3F0-4661-87A9-1A1F85EE5BCF}" type="slidenum">
              <a:rPr lang="nl-NL" smtClean="0"/>
              <a:t>‹nr.›</a:t>
            </a:fld>
            <a:endParaRPr lang="nl-NL"/>
          </a:p>
        </p:txBody>
      </p:sp>
    </p:spTree>
    <p:extLst>
      <p:ext uri="{BB962C8B-B14F-4D97-AF65-F5344CB8AC3E}">
        <p14:creationId xmlns:p14="http://schemas.microsoft.com/office/powerpoint/2010/main" val="240291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B090A6F-9346-49DD-A86F-8271CC861F04}"/>
              </a:ext>
            </a:extLst>
          </p:cNvPr>
          <p:cNvSpPr>
            <a:spLocks noGrp="1"/>
          </p:cNvSpPr>
          <p:nvPr>
            <p:ph type="dt" sz="half" idx="10"/>
          </p:nvPr>
        </p:nvSpPr>
        <p:spPr/>
        <p:txBody>
          <a:bodyPr/>
          <a:lstStyle/>
          <a:p>
            <a:fld id="{90CE0D07-A7C0-48CE-A430-EF49E82DA9AB}" type="datetimeFigureOut">
              <a:rPr lang="nl-NL" smtClean="0"/>
              <a:t>28-11-2019</a:t>
            </a:fld>
            <a:endParaRPr lang="nl-NL"/>
          </a:p>
        </p:txBody>
      </p:sp>
      <p:sp>
        <p:nvSpPr>
          <p:cNvPr id="3" name="Tijdelijke aanduiding voor voettekst 2">
            <a:extLst>
              <a:ext uri="{FF2B5EF4-FFF2-40B4-BE49-F238E27FC236}">
                <a16:creationId xmlns:a16="http://schemas.microsoft.com/office/drawing/2014/main" id="{BBCB9AC6-A3A1-48A5-B42A-52743A28287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22AB6AC-5BF5-45DD-BE21-710F009941EC}"/>
              </a:ext>
            </a:extLst>
          </p:cNvPr>
          <p:cNvSpPr>
            <a:spLocks noGrp="1"/>
          </p:cNvSpPr>
          <p:nvPr>
            <p:ph type="sldNum" sz="quarter" idx="12"/>
          </p:nvPr>
        </p:nvSpPr>
        <p:spPr/>
        <p:txBody>
          <a:bodyPr/>
          <a:lstStyle/>
          <a:p>
            <a:fld id="{3FF1EAE4-C3F0-4661-87A9-1A1F85EE5BCF}" type="slidenum">
              <a:rPr lang="nl-NL" smtClean="0"/>
              <a:t>‹nr.›</a:t>
            </a:fld>
            <a:endParaRPr lang="nl-NL"/>
          </a:p>
        </p:txBody>
      </p:sp>
    </p:spTree>
    <p:extLst>
      <p:ext uri="{BB962C8B-B14F-4D97-AF65-F5344CB8AC3E}">
        <p14:creationId xmlns:p14="http://schemas.microsoft.com/office/powerpoint/2010/main" val="424082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2EBB0-BBA2-490A-988E-2CB6C5A39E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EA5EFEF-EF8E-4AD9-BBA6-1DE5EBC6B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E675810-EF00-4FD0-BA1A-EB95475DE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EEA40AA-7960-437C-8178-23BB533EBEB3}"/>
              </a:ext>
            </a:extLst>
          </p:cNvPr>
          <p:cNvSpPr>
            <a:spLocks noGrp="1"/>
          </p:cNvSpPr>
          <p:nvPr>
            <p:ph type="dt" sz="half" idx="10"/>
          </p:nvPr>
        </p:nvSpPr>
        <p:spPr/>
        <p:txBody>
          <a:bodyPr/>
          <a:lstStyle/>
          <a:p>
            <a:fld id="{90CE0D07-A7C0-48CE-A430-EF49E82DA9AB}" type="datetimeFigureOut">
              <a:rPr lang="nl-NL" smtClean="0"/>
              <a:t>28-11-2019</a:t>
            </a:fld>
            <a:endParaRPr lang="nl-NL"/>
          </a:p>
        </p:txBody>
      </p:sp>
      <p:sp>
        <p:nvSpPr>
          <p:cNvPr id="6" name="Tijdelijke aanduiding voor voettekst 5">
            <a:extLst>
              <a:ext uri="{FF2B5EF4-FFF2-40B4-BE49-F238E27FC236}">
                <a16:creationId xmlns:a16="http://schemas.microsoft.com/office/drawing/2014/main" id="{BD373736-4926-43D1-9686-B43F7DC321E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43CCF66-83D8-4592-8FCA-B5DE563D4F7B}"/>
              </a:ext>
            </a:extLst>
          </p:cNvPr>
          <p:cNvSpPr>
            <a:spLocks noGrp="1"/>
          </p:cNvSpPr>
          <p:nvPr>
            <p:ph type="sldNum" sz="quarter" idx="12"/>
          </p:nvPr>
        </p:nvSpPr>
        <p:spPr/>
        <p:txBody>
          <a:bodyPr/>
          <a:lstStyle/>
          <a:p>
            <a:fld id="{3FF1EAE4-C3F0-4661-87A9-1A1F85EE5BCF}" type="slidenum">
              <a:rPr lang="nl-NL" smtClean="0"/>
              <a:t>‹nr.›</a:t>
            </a:fld>
            <a:endParaRPr lang="nl-NL"/>
          </a:p>
        </p:txBody>
      </p:sp>
    </p:spTree>
    <p:extLst>
      <p:ext uri="{BB962C8B-B14F-4D97-AF65-F5344CB8AC3E}">
        <p14:creationId xmlns:p14="http://schemas.microsoft.com/office/powerpoint/2010/main" val="68163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9CB6E-322F-4D60-9D20-482488A1F0D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0DB1317-BB35-49A1-B313-F12841F4D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F865A2-D4AB-4935-BA99-9C5DD1CCA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E049153-07E5-4679-A534-E2A936226013}"/>
              </a:ext>
            </a:extLst>
          </p:cNvPr>
          <p:cNvSpPr>
            <a:spLocks noGrp="1"/>
          </p:cNvSpPr>
          <p:nvPr>
            <p:ph type="dt" sz="half" idx="10"/>
          </p:nvPr>
        </p:nvSpPr>
        <p:spPr/>
        <p:txBody>
          <a:bodyPr/>
          <a:lstStyle/>
          <a:p>
            <a:fld id="{90CE0D07-A7C0-48CE-A430-EF49E82DA9AB}" type="datetimeFigureOut">
              <a:rPr lang="nl-NL" smtClean="0"/>
              <a:t>28-11-2019</a:t>
            </a:fld>
            <a:endParaRPr lang="nl-NL"/>
          </a:p>
        </p:txBody>
      </p:sp>
      <p:sp>
        <p:nvSpPr>
          <p:cNvPr id="6" name="Tijdelijke aanduiding voor voettekst 5">
            <a:extLst>
              <a:ext uri="{FF2B5EF4-FFF2-40B4-BE49-F238E27FC236}">
                <a16:creationId xmlns:a16="http://schemas.microsoft.com/office/drawing/2014/main" id="{0B66D777-499B-4FBD-AF9B-29DEDCC2B9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C4D0C55-F25B-423F-8343-F91AD6A34898}"/>
              </a:ext>
            </a:extLst>
          </p:cNvPr>
          <p:cNvSpPr>
            <a:spLocks noGrp="1"/>
          </p:cNvSpPr>
          <p:nvPr>
            <p:ph type="sldNum" sz="quarter" idx="12"/>
          </p:nvPr>
        </p:nvSpPr>
        <p:spPr/>
        <p:txBody>
          <a:bodyPr/>
          <a:lstStyle/>
          <a:p>
            <a:fld id="{3FF1EAE4-C3F0-4661-87A9-1A1F85EE5BCF}" type="slidenum">
              <a:rPr lang="nl-NL" smtClean="0"/>
              <a:t>‹nr.›</a:t>
            </a:fld>
            <a:endParaRPr lang="nl-NL"/>
          </a:p>
        </p:txBody>
      </p:sp>
    </p:spTree>
    <p:extLst>
      <p:ext uri="{BB962C8B-B14F-4D97-AF65-F5344CB8AC3E}">
        <p14:creationId xmlns:p14="http://schemas.microsoft.com/office/powerpoint/2010/main" val="286476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E57DE32-D84D-40E5-92E7-9EDE4E9FC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AEBFDB2-908E-42F8-BE66-36167D49F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93B48E-E00F-4617-8ADC-13A061641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E0D07-A7C0-48CE-A430-EF49E82DA9AB}" type="datetimeFigureOut">
              <a:rPr lang="nl-NL" smtClean="0"/>
              <a:t>28-11-2019</a:t>
            </a:fld>
            <a:endParaRPr lang="nl-NL"/>
          </a:p>
        </p:txBody>
      </p:sp>
      <p:sp>
        <p:nvSpPr>
          <p:cNvPr id="5" name="Tijdelijke aanduiding voor voettekst 4">
            <a:extLst>
              <a:ext uri="{FF2B5EF4-FFF2-40B4-BE49-F238E27FC236}">
                <a16:creationId xmlns:a16="http://schemas.microsoft.com/office/drawing/2014/main" id="{E1B04BF9-83F6-4497-B2C0-F42D2BD6B2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6E674B3-0685-405F-A5D6-E03BD5897C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1EAE4-C3F0-4661-87A9-1A1F85EE5BCF}" type="slidenum">
              <a:rPr lang="nl-NL" smtClean="0"/>
              <a:t>‹nr.›</a:t>
            </a:fld>
            <a:endParaRPr lang="nl-NL"/>
          </a:p>
        </p:txBody>
      </p:sp>
    </p:spTree>
    <p:extLst>
      <p:ext uri="{BB962C8B-B14F-4D97-AF65-F5344CB8AC3E}">
        <p14:creationId xmlns:p14="http://schemas.microsoft.com/office/powerpoint/2010/main" val="4079995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imeo.com/16816681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de.wikipedia.org/wiki/Klinker"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microsoft.com/office/2007/relationships/media" Target="https://www.medischevervolgopleidingen.nl/ondersteuningsmateriaal/animatie-individualisering-opleidingsduur" TargetMode="External"/><Relationship Id="rId1" Type="http://schemas.openxmlformats.org/officeDocument/2006/relationships/video" Target="NULL" TargetMode="External"/><Relationship Id="rId6" Type="http://schemas.openxmlformats.org/officeDocument/2006/relationships/image" Target="../media/image6.png"/><Relationship Id="rId5" Type="http://schemas.openxmlformats.org/officeDocument/2006/relationships/hyperlink" Target="https://www.medischevervolgopleidingen.nl/ondersteuningsmateriaal/animatie-individualisering-opleidingsduur" TargetMode="Externa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48234-D81E-4C13-B0EE-204A4ED32D71}"/>
              </a:ext>
            </a:extLst>
          </p:cNvPr>
          <p:cNvSpPr>
            <a:spLocks noGrp="1"/>
          </p:cNvSpPr>
          <p:nvPr>
            <p:ph type="ctrTitle"/>
          </p:nvPr>
        </p:nvSpPr>
        <p:spPr>
          <a:xfrm>
            <a:off x="3048000" y="1389063"/>
            <a:ext cx="8096250" cy="2387600"/>
          </a:xfrm>
        </p:spPr>
        <p:txBody>
          <a:bodyPr>
            <a:normAutofit/>
          </a:bodyPr>
          <a:lstStyle/>
          <a:p>
            <a:r>
              <a:rPr lang="nl-NL" sz="5400" b="1" dirty="0">
                <a:solidFill>
                  <a:schemeClr val="bg1"/>
                </a:solidFill>
              </a:rPr>
              <a:t>Landelijk Opleidingsplan BETER in Beweging</a:t>
            </a:r>
          </a:p>
        </p:txBody>
      </p:sp>
      <p:sp>
        <p:nvSpPr>
          <p:cNvPr id="3" name="Ondertitel 2">
            <a:extLst>
              <a:ext uri="{FF2B5EF4-FFF2-40B4-BE49-F238E27FC236}">
                <a16:creationId xmlns:a16="http://schemas.microsoft.com/office/drawing/2014/main" id="{48A20C07-016A-41A2-8BD9-A818C235F5AB}"/>
              </a:ext>
            </a:extLst>
          </p:cNvPr>
          <p:cNvSpPr>
            <a:spLocks noGrp="1"/>
          </p:cNvSpPr>
          <p:nvPr>
            <p:ph type="subTitle" idx="1"/>
          </p:nvPr>
        </p:nvSpPr>
        <p:spPr>
          <a:xfrm>
            <a:off x="2914650" y="4840288"/>
            <a:ext cx="9144000" cy="1655762"/>
          </a:xfrm>
        </p:spPr>
        <p:txBody>
          <a:bodyPr>
            <a:normAutofit lnSpcReduction="10000"/>
          </a:bodyPr>
          <a:lstStyle/>
          <a:p>
            <a:endParaRPr lang="nl-NL" dirty="0"/>
          </a:p>
          <a:p>
            <a:pPr algn="r"/>
            <a:r>
              <a:rPr lang="nl-NL" i="1" dirty="0">
                <a:solidFill>
                  <a:schemeClr val="bg1"/>
                </a:solidFill>
              </a:rPr>
              <a:t>Naam</a:t>
            </a:r>
          </a:p>
          <a:p>
            <a:pPr algn="r"/>
            <a:r>
              <a:rPr lang="nl-NL" i="1" dirty="0">
                <a:solidFill>
                  <a:schemeClr val="bg1"/>
                </a:solidFill>
              </a:rPr>
              <a:t>Functie</a:t>
            </a:r>
          </a:p>
          <a:p>
            <a:pPr algn="r"/>
            <a:r>
              <a:rPr lang="nl-NL" i="1" dirty="0">
                <a:solidFill>
                  <a:schemeClr val="bg1"/>
                </a:solidFill>
              </a:rPr>
              <a:t>Datum</a:t>
            </a:r>
          </a:p>
        </p:txBody>
      </p:sp>
    </p:spTree>
    <p:extLst>
      <p:ext uri="{BB962C8B-B14F-4D97-AF65-F5344CB8AC3E}">
        <p14:creationId xmlns:p14="http://schemas.microsoft.com/office/powerpoint/2010/main" val="313448651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CD35B-69C4-4337-B605-CFEA285616CA}"/>
              </a:ext>
            </a:extLst>
          </p:cNvPr>
          <p:cNvSpPr>
            <a:spLocks noGrp="1"/>
          </p:cNvSpPr>
          <p:nvPr>
            <p:ph type="title"/>
          </p:nvPr>
        </p:nvSpPr>
        <p:spPr/>
        <p:txBody>
          <a:bodyPr/>
          <a:lstStyle/>
          <a:p>
            <a:r>
              <a:rPr lang="nl-NL" dirty="0"/>
              <a:t>Relatie EPA’s met competenties</a:t>
            </a:r>
          </a:p>
        </p:txBody>
      </p:sp>
      <p:pic>
        <p:nvPicPr>
          <p:cNvPr id="4" name="Tijdelijke aanduiding voor inhoud 3">
            <a:extLst>
              <a:ext uri="{FF2B5EF4-FFF2-40B4-BE49-F238E27FC236}">
                <a16:creationId xmlns:a16="http://schemas.microsoft.com/office/drawing/2014/main" id="{F7FEBDE3-E5B3-4984-BE19-3B1B93470F7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6537" y="1690688"/>
            <a:ext cx="8856536" cy="4942581"/>
          </a:xfrm>
          <a:prstGeom prst="rect">
            <a:avLst/>
          </a:prstGeom>
          <a:noFill/>
          <a:ln>
            <a:noFill/>
          </a:ln>
        </p:spPr>
      </p:pic>
    </p:spTree>
    <p:extLst>
      <p:ext uri="{BB962C8B-B14F-4D97-AF65-F5344CB8AC3E}">
        <p14:creationId xmlns:p14="http://schemas.microsoft.com/office/powerpoint/2010/main" val="260356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9C99ED-E351-4770-B4FE-847240171C63}"/>
              </a:ext>
            </a:extLst>
          </p:cNvPr>
          <p:cNvPicPr>
            <a:picLocks noChangeAspect="1"/>
          </p:cNvPicPr>
          <p:nvPr/>
        </p:nvPicPr>
        <p:blipFill>
          <a:blip r:embed="rId3"/>
          <a:srcRect/>
          <a:stretch>
            <a:fillRect/>
          </a:stretch>
        </p:blipFill>
        <p:spPr>
          <a:xfrm>
            <a:off x="5867215" y="2967971"/>
            <a:ext cx="6324785" cy="3890029"/>
          </a:xfrm>
          <a:prstGeom prst="rect">
            <a:avLst/>
          </a:prstGeom>
          <a:noFill/>
          <a:ln cap="flat">
            <a:noFill/>
          </a:ln>
        </p:spPr>
      </p:pic>
      <p:sp>
        <p:nvSpPr>
          <p:cNvPr id="2" name="Titel 1">
            <a:extLst>
              <a:ext uri="{FF2B5EF4-FFF2-40B4-BE49-F238E27FC236}">
                <a16:creationId xmlns:a16="http://schemas.microsoft.com/office/drawing/2014/main" id="{5961EF38-68E5-4DAB-AD2F-6B124460BD99}"/>
              </a:ext>
            </a:extLst>
          </p:cNvPr>
          <p:cNvSpPr>
            <a:spLocks noGrp="1"/>
          </p:cNvSpPr>
          <p:nvPr>
            <p:ph type="title"/>
          </p:nvPr>
        </p:nvSpPr>
        <p:spPr/>
        <p:txBody>
          <a:bodyPr/>
          <a:lstStyle/>
          <a:p>
            <a:r>
              <a:rPr lang="nl-NL" dirty="0"/>
              <a:t>Generieke activiteiten</a:t>
            </a:r>
          </a:p>
        </p:txBody>
      </p:sp>
      <p:sp>
        <p:nvSpPr>
          <p:cNvPr id="3" name="Tijdelijke aanduiding voor inhoud 2">
            <a:extLst>
              <a:ext uri="{FF2B5EF4-FFF2-40B4-BE49-F238E27FC236}">
                <a16:creationId xmlns:a16="http://schemas.microsoft.com/office/drawing/2014/main" id="{DB0299B1-A70D-449F-98CF-9B8FE8CF2AF2}"/>
              </a:ext>
            </a:extLst>
          </p:cNvPr>
          <p:cNvSpPr>
            <a:spLocks noGrp="1"/>
          </p:cNvSpPr>
          <p:nvPr>
            <p:ph idx="1"/>
          </p:nvPr>
        </p:nvSpPr>
        <p:spPr>
          <a:xfrm>
            <a:off x="838200" y="2035174"/>
            <a:ext cx="10515600" cy="5032375"/>
          </a:xfrm>
        </p:spPr>
        <p:txBody>
          <a:bodyPr>
            <a:normAutofit/>
          </a:bodyPr>
          <a:lstStyle/>
          <a:p>
            <a:pPr marL="0" indent="0">
              <a:buNone/>
            </a:pPr>
            <a:r>
              <a:rPr lang="nl-NL" dirty="0">
                <a:solidFill>
                  <a:schemeClr val="dk1"/>
                </a:solidFill>
                <a:latin typeface="Calibri"/>
                <a:ea typeface="Calibri"/>
                <a:cs typeface="Calibri"/>
                <a:sym typeface="Calibri"/>
              </a:rPr>
              <a:t>Vakoverstijgende ‘generieke activiteiten’, die elke (revalidatie)arts op basis niveau moet beheersen: </a:t>
            </a:r>
            <a:endParaRPr lang="nl-NL" dirty="0"/>
          </a:p>
          <a:p>
            <a:pPr marL="0" indent="0">
              <a:buNone/>
            </a:pPr>
            <a:endParaRPr lang="nl-NL" dirty="0"/>
          </a:p>
          <a:p>
            <a:r>
              <a:rPr lang="nl-NL" dirty="0"/>
              <a:t>Leiding geven en organiseren</a:t>
            </a:r>
          </a:p>
          <a:p>
            <a:r>
              <a:rPr lang="nl-NL" dirty="0"/>
              <a:t>Actief bijdragen aan de wetenschap</a:t>
            </a:r>
          </a:p>
          <a:p>
            <a:r>
              <a:rPr lang="nl-NL" dirty="0"/>
              <a:t>Onderwijs en supervisie verzorgen</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78343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28D73-5FFE-465D-A873-8C5C86D3035D}"/>
              </a:ext>
            </a:extLst>
          </p:cNvPr>
          <p:cNvSpPr>
            <a:spLocks noGrp="1"/>
          </p:cNvSpPr>
          <p:nvPr>
            <p:ph type="title"/>
          </p:nvPr>
        </p:nvSpPr>
        <p:spPr/>
        <p:txBody>
          <a:bodyPr/>
          <a:lstStyle/>
          <a:p>
            <a:r>
              <a:rPr lang="nl-NL" dirty="0"/>
              <a:t>Verdiepingsstage </a:t>
            </a:r>
          </a:p>
        </p:txBody>
      </p:sp>
      <p:sp>
        <p:nvSpPr>
          <p:cNvPr id="3" name="Tijdelijke aanduiding voor inhoud 2">
            <a:extLst>
              <a:ext uri="{FF2B5EF4-FFF2-40B4-BE49-F238E27FC236}">
                <a16:creationId xmlns:a16="http://schemas.microsoft.com/office/drawing/2014/main" id="{44600E3F-AB77-43DB-B6EE-7585DEC0BF09}"/>
              </a:ext>
            </a:extLst>
          </p:cNvPr>
          <p:cNvSpPr>
            <a:spLocks noGrp="1"/>
          </p:cNvSpPr>
          <p:nvPr>
            <p:ph idx="1"/>
          </p:nvPr>
        </p:nvSpPr>
        <p:spPr>
          <a:xfrm>
            <a:off x="533399" y="1825624"/>
            <a:ext cx="11835063" cy="4822825"/>
          </a:xfrm>
        </p:spPr>
        <p:txBody>
          <a:bodyPr>
            <a:normAutofit fontScale="92500"/>
          </a:bodyPr>
          <a:lstStyle/>
          <a:p>
            <a:r>
              <a:rPr lang="nl-NL" dirty="0"/>
              <a:t>Minimaal 6 maanden verdiepen in een of meerdere thema’s</a:t>
            </a:r>
          </a:p>
          <a:p>
            <a:r>
              <a:rPr lang="nl-NL" dirty="0"/>
              <a:t>Aios kan zich verdiepen in:</a:t>
            </a:r>
          </a:p>
          <a:p>
            <a:pPr lvl="1"/>
            <a:r>
              <a:rPr lang="nl-NL" dirty="0"/>
              <a:t>Context (zoals </a:t>
            </a:r>
            <a:r>
              <a:rPr lang="nl-NL" dirty="0" err="1"/>
              <a:t>umc</a:t>
            </a:r>
            <a:r>
              <a:rPr lang="nl-NL" dirty="0"/>
              <a:t>, ziekenhuis, centrum)</a:t>
            </a:r>
          </a:p>
          <a:p>
            <a:pPr lvl="1"/>
            <a:r>
              <a:rPr lang="nl-NL" dirty="0"/>
              <a:t>medisch inhoudelijk thema</a:t>
            </a:r>
          </a:p>
          <a:p>
            <a:pPr lvl="1"/>
            <a:r>
              <a:rPr lang="nl-NL" dirty="0"/>
              <a:t>maatschappelijke thema of generieke activiteit</a:t>
            </a:r>
          </a:p>
          <a:p>
            <a:r>
              <a:rPr lang="nl-NL" dirty="0"/>
              <a:t>Er zijn voorwaarden voordat je kunt starten met verdiepen</a:t>
            </a:r>
          </a:p>
          <a:p>
            <a:pPr marL="0" indent="0">
              <a:buNone/>
            </a:pPr>
            <a:endParaRPr lang="nl-NL" dirty="0"/>
          </a:p>
          <a:p>
            <a:pPr marL="0" indent="0">
              <a:buNone/>
            </a:pPr>
            <a:r>
              <a:rPr lang="nl-NL" dirty="0"/>
              <a:t>Hoe te regelen? </a:t>
            </a:r>
          </a:p>
          <a:p>
            <a:r>
              <a:rPr lang="nl-NL" dirty="0"/>
              <a:t>Schrijf een stagebeschrijving a.d.h.v. format óf kies een stagebeschrijving uit die de regio al heeft omschreven</a:t>
            </a:r>
          </a:p>
          <a:p>
            <a:r>
              <a:rPr lang="nl-NL" dirty="0"/>
              <a:t>Stageomschrijving wordt binnen de OOR goedgekeurd voorafgaand aan de stage</a:t>
            </a:r>
          </a:p>
          <a:p>
            <a:endParaRPr lang="nl-NL" dirty="0"/>
          </a:p>
        </p:txBody>
      </p:sp>
      <p:sp>
        <p:nvSpPr>
          <p:cNvPr id="4" name="Gelijkbenige driehoek 3">
            <a:extLst>
              <a:ext uri="{FF2B5EF4-FFF2-40B4-BE49-F238E27FC236}">
                <a16:creationId xmlns:a16="http://schemas.microsoft.com/office/drawing/2014/main" id="{AFB15C0A-3521-41E8-9412-E5A93D084DF0}"/>
              </a:ext>
            </a:extLst>
          </p:cNvPr>
          <p:cNvSpPr/>
          <p:nvPr/>
        </p:nvSpPr>
        <p:spPr>
          <a:xfrm>
            <a:off x="9291205" y="1690688"/>
            <a:ext cx="2900795" cy="2025927"/>
          </a:xfrm>
          <a:prstGeom prst="triangle">
            <a:avLst>
              <a:gd name="adj" fmla="val 49442"/>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b" anchorCtr="1"/>
          <a:lstStyle/>
          <a:p>
            <a:pPr algn="ctr"/>
            <a:endParaRPr lang="nl-NL" b="1" dirty="0">
              <a:solidFill>
                <a:schemeClr val="tx1"/>
              </a:solidFill>
            </a:endParaRPr>
          </a:p>
          <a:p>
            <a:pPr algn="ctr"/>
            <a:endParaRPr lang="nl-NL" b="1" dirty="0">
              <a:solidFill>
                <a:schemeClr val="tx1"/>
              </a:solidFill>
            </a:endParaRPr>
          </a:p>
          <a:p>
            <a:pPr algn="ctr"/>
            <a:endParaRPr lang="nl-NL" b="1" dirty="0">
              <a:solidFill>
                <a:schemeClr val="tx1"/>
              </a:solidFill>
            </a:endParaRPr>
          </a:p>
          <a:p>
            <a:pPr algn="ctr"/>
            <a:endParaRPr lang="nl-NL" sz="1600" b="1" dirty="0">
              <a:solidFill>
                <a:schemeClr val="tx1"/>
              </a:solidFill>
            </a:endParaRPr>
          </a:p>
          <a:p>
            <a:pPr algn="ctr"/>
            <a:endParaRPr lang="nl-NL" sz="1600" b="1" dirty="0">
              <a:solidFill>
                <a:schemeClr val="tx1"/>
              </a:solidFill>
            </a:endParaRPr>
          </a:p>
          <a:p>
            <a:pPr algn="ctr"/>
            <a:endParaRPr lang="nl-NL" sz="1600" b="1" dirty="0">
              <a:solidFill>
                <a:schemeClr val="tx1"/>
              </a:solidFill>
            </a:endParaRPr>
          </a:p>
          <a:p>
            <a:pPr algn="ctr"/>
            <a:r>
              <a:rPr lang="nl-NL" sz="1600" b="1" dirty="0">
                <a:solidFill>
                  <a:schemeClr val="tx1"/>
                </a:solidFill>
              </a:rPr>
              <a:t>Verdieping</a:t>
            </a:r>
          </a:p>
          <a:p>
            <a:pPr algn="ctr"/>
            <a:r>
              <a:rPr lang="nl-NL" sz="1600" i="1" dirty="0">
                <a:solidFill>
                  <a:schemeClr val="tx1"/>
                </a:solidFill>
              </a:rPr>
              <a:t>(keuze)</a:t>
            </a:r>
          </a:p>
          <a:p>
            <a:pPr algn="ctr"/>
            <a:endParaRPr lang="nl-NL" dirty="0"/>
          </a:p>
        </p:txBody>
      </p:sp>
    </p:spTree>
    <p:extLst>
      <p:ext uri="{BB962C8B-B14F-4D97-AF65-F5344CB8AC3E}">
        <p14:creationId xmlns:p14="http://schemas.microsoft.com/office/powerpoint/2010/main" val="257872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DAEA9-C674-4B31-AC46-489054E81653}"/>
              </a:ext>
            </a:extLst>
          </p:cNvPr>
          <p:cNvSpPr>
            <a:spLocks noGrp="1"/>
          </p:cNvSpPr>
          <p:nvPr>
            <p:ph type="title"/>
          </p:nvPr>
        </p:nvSpPr>
        <p:spPr/>
        <p:txBody>
          <a:bodyPr/>
          <a:lstStyle/>
          <a:p>
            <a:r>
              <a:rPr lang="nl-NL" dirty="0"/>
              <a:t>Kennis</a:t>
            </a:r>
          </a:p>
        </p:txBody>
      </p:sp>
      <p:sp>
        <p:nvSpPr>
          <p:cNvPr id="3" name="Tijdelijke aanduiding voor inhoud 2">
            <a:extLst>
              <a:ext uri="{FF2B5EF4-FFF2-40B4-BE49-F238E27FC236}">
                <a16:creationId xmlns:a16="http://schemas.microsoft.com/office/drawing/2014/main" id="{960A0434-3813-4A8B-894B-78F78ABBB784}"/>
              </a:ext>
            </a:extLst>
          </p:cNvPr>
          <p:cNvSpPr>
            <a:spLocks noGrp="1"/>
          </p:cNvSpPr>
          <p:nvPr>
            <p:ph idx="1"/>
          </p:nvPr>
        </p:nvSpPr>
        <p:spPr>
          <a:xfrm>
            <a:off x="838200" y="1825624"/>
            <a:ext cx="4400550" cy="5032375"/>
          </a:xfrm>
        </p:spPr>
        <p:txBody>
          <a:bodyPr>
            <a:normAutofit fontScale="92500" lnSpcReduction="10000"/>
          </a:bodyPr>
          <a:lstStyle/>
          <a:p>
            <a:r>
              <a:rPr lang="nl-NL" dirty="0"/>
              <a:t>Landelijk onderwijs:</a:t>
            </a:r>
          </a:p>
          <a:p>
            <a:pPr marL="0" indent="0">
              <a:buNone/>
            </a:pPr>
            <a:endParaRPr lang="nl-NL" dirty="0"/>
          </a:p>
          <a:p>
            <a:pPr marL="0" indent="0">
              <a:buNone/>
            </a:pPr>
            <a:endParaRPr lang="nl-NL" dirty="0"/>
          </a:p>
          <a:p>
            <a:pPr marL="0" indent="0">
              <a:buNone/>
            </a:pPr>
            <a:endParaRPr lang="nl-NL" dirty="0"/>
          </a:p>
          <a:p>
            <a:endParaRPr lang="nl-NL" dirty="0"/>
          </a:p>
          <a:p>
            <a:pPr marL="0" indent="0">
              <a:buNone/>
            </a:pPr>
            <a:r>
              <a:rPr lang="nl-NL" sz="1700" dirty="0"/>
              <a:t>+ thema-overstijgende  onderwerpen</a:t>
            </a:r>
          </a:p>
          <a:p>
            <a:r>
              <a:rPr lang="nl-NL" dirty="0"/>
              <a:t>Regionaal onderwijs</a:t>
            </a:r>
          </a:p>
          <a:p>
            <a:pPr marL="0" indent="0">
              <a:buNone/>
            </a:pPr>
            <a:endParaRPr lang="nl-NL" dirty="0"/>
          </a:p>
          <a:p>
            <a:r>
              <a:rPr lang="nl-NL" dirty="0"/>
              <a:t>Lokaal onderwijs</a:t>
            </a:r>
          </a:p>
          <a:p>
            <a:endParaRPr lang="nl-NL" dirty="0"/>
          </a:p>
          <a:p>
            <a:r>
              <a:rPr lang="nl-NL" dirty="0"/>
              <a:t>Zelfstudie</a:t>
            </a:r>
          </a:p>
        </p:txBody>
      </p:sp>
      <p:sp>
        <p:nvSpPr>
          <p:cNvPr id="16" name="Ovaal 15">
            <a:extLst>
              <a:ext uri="{FF2B5EF4-FFF2-40B4-BE49-F238E27FC236}">
                <a16:creationId xmlns:a16="http://schemas.microsoft.com/office/drawing/2014/main" id="{6ADD0882-D4BF-4D2D-9D58-4BE005AFFFE9}"/>
              </a:ext>
            </a:extLst>
          </p:cNvPr>
          <p:cNvSpPr/>
          <p:nvPr/>
        </p:nvSpPr>
        <p:spPr>
          <a:xfrm>
            <a:off x="6455564" y="1690688"/>
            <a:ext cx="409575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solidFill>
                  <a:schemeClr val="tx1"/>
                </a:solidFill>
              </a:rPr>
              <a:t>Landelijk:</a:t>
            </a:r>
          </a:p>
          <a:p>
            <a:pPr marL="285750" indent="-285750" algn="ctr">
              <a:buFontTx/>
              <a:buChar char="-"/>
            </a:pPr>
            <a:r>
              <a:rPr lang="nl-NL" sz="2000" dirty="0">
                <a:solidFill>
                  <a:schemeClr val="tx1"/>
                </a:solidFill>
              </a:rPr>
              <a:t>Lijnleren: 3 lijnen</a:t>
            </a:r>
          </a:p>
          <a:p>
            <a:pPr marL="285750" indent="-285750" algn="ctr">
              <a:buFontTx/>
              <a:buChar char="-"/>
            </a:pPr>
            <a:r>
              <a:rPr lang="nl-NL" sz="2000" dirty="0">
                <a:solidFill>
                  <a:schemeClr val="tx1"/>
                </a:solidFill>
              </a:rPr>
              <a:t>Blokleren: 7 thema’s</a:t>
            </a:r>
          </a:p>
        </p:txBody>
      </p:sp>
      <p:sp>
        <p:nvSpPr>
          <p:cNvPr id="17" name="Ovaal 16">
            <a:extLst>
              <a:ext uri="{FF2B5EF4-FFF2-40B4-BE49-F238E27FC236}">
                <a16:creationId xmlns:a16="http://schemas.microsoft.com/office/drawing/2014/main" id="{566881DC-8F67-430D-80EC-297AB5C0083D}"/>
              </a:ext>
            </a:extLst>
          </p:cNvPr>
          <p:cNvSpPr/>
          <p:nvPr/>
        </p:nvSpPr>
        <p:spPr>
          <a:xfrm>
            <a:off x="5219704" y="3977482"/>
            <a:ext cx="1885950" cy="990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Circuit</a:t>
            </a:r>
          </a:p>
        </p:txBody>
      </p:sp>
      <p:sp>
        <p:nvSpPr>
          <p:cNvPr id="18" name="Ovaal 17">
            <a:extLst>
              <a:ext uri="{FF2B5EF4-FFF2-40B4-BE49-F238E27FC236}">
                <a16:creationId xmlns:a16="http://schemas.microsoft.com/office/drawing/2014/main" id="{283BC25E-E4A9-4C48-8AD7-26854CD04937}"/>
              </a:ext>
            </a:extLst>
          </p:cNvPr>
          <p:cNvSpPr/>
          <p:nvPr/>
        </p:nvSpPr>
        <p:spPr>
          <a:xfrm>
            <a:off x="7560464" y="3977482"/>
            <a:ext cx="1885950" cy="990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Ovaal 18">
            <a:extLst>
              <a:ext uri="{FF2B5EF4-FFF2-40B4-BE49-F238E27FC236}">
                <a16:creationId xmlns:a16="http://schemas.microsoft.com/office/drawing/2014/main" id="{C5CF406B-428B-4689-9A8C-7B616BD8519F}"/>
              </a:ext>
            </a:extLst>
          </p:cNvPr>
          <p:cNvSpPr/>
          <p:nvPr/>
        </p:nvSpPr>
        <p:spPr>
          <a:xfrm>
            <a:off x="9884566" y="3940177"/>
            <a:ext cx="1885950" cy="990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8A2260FA-42A9-4994-8B1E-5E38BAB01B3A}"/>
              </a:ext>
            </a:extLst>
          </p:cNvPr>
          <p:cNvSpPr/>
          <p:nvPr/>
        </p:nvSpPr>
        <p:spPr>
          <a:xfrm>
            <a:off x="4667248" y="5197476"/>
            <a:ext cx="838200" cy="66675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Instelling</a:t>
            </a:r>
          </a:p>
        </p:txBody>
      </p:sp>
      <p:sp>
        <p:nvSpPr>
          <p:cNvPr id="21" name="Ovaal 20">
            <a:extLst>
              <a:ext uri="{FF2B5EF4-FFF2-40B4-BE49-F238E27FC236}">
                <a16:creationId xmlns:a16="http://schemas.microsoft.com/office/drawing/2014/main" id="{67153C48-27D9-4EBA-A370-BDA602EEA4C5}"/>
              </a:ext>
            </a:extLst>
          </p:cNvPr>
          <p:cNvSpPr/>
          <p:nvPr/>
        </p:nvSpPr>
        <p:spPr>
          <a:xfrm>
            <a:off x="5629273" y="5197476"/>
            <a:ext cx="838200" cy="66675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a:extLst>
              <a:ext uri="{FF2B5EF4-FFF2-40B4-BE49-F238E27FC236}">
                <a16:creationId xmlns:a16="http://schemas.microsoft.com/office/drawing/2014/main" id="{A050C9CC-4D7C-48BC-B997-5327E45A9866}"/>
              </a:ext>
            </a:extLst>
          </p:cNvPr>
          <p:cNvSpPr/>
          <p:nvPr/>
        </p:nvSpPr>
        <p:spPr>
          <a:xfrm>
            <a:off x="6572252" y="5197476"/>
            <a:ext cx="838200" cy="66675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afgeronde hoeken 22">
            <a:extLst>
              <a:ext uri="{FF2B5EF4-FFF2-40B4-BE49-F238E27FC236}">
                <a16:creationId xmlns:a16="http://schemas.microsoft.com/office/drawing/2014/main" id="{8540E7B1-A14D-4FF1-BAE1-F57E95A77282}"/>
              </a:ext>
            </a:extLst>
          </p:cNvPr>
          <p:cNvSpPr/>
          <p:nvPr/>
        </p:nvSpPr>
        <p:spPr>
          <a:xfrm>
            <a:off x="4531514" y="6191648"/>
            <a:ext cx="7658102" cy="52069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7" name="Google Shape;245;p33">
            <a:extLst>
              <a:ext uri="{FF2B5EF4-FFF2-40B4-BE49-F238E27FC236}">
                <a16:creationId xmlns:a16="http://schemas.microsoft.com/office/drawing/2014/main" id="{34B56B2B-8A22-4249-BA63-DE6AD316F629}"/>
              </a:ext>
            </a:extLst>
          </p:cNvPr>
          <p:cNvPicPr preferRelativeResize="0"/>
          <p:nvPr/>
        </p:nvPicPr>
        <p:blipFill rotWithShape="1">
          <a:blip r:embed="rId3">
            <a:alphaModFix/>
          </a:blip>
          <a:srcRect/>
          <a:stretch/>
        </p:blipFill>
        <p:spPr>
          <a:xfrm>
            <a:off x="821536" y="2207222"/>
            <a:ext cx="4264812" cy="1884362"/>
          </a:xfrm>
          <a:prstGeom prst="rect">
            <a:avLst/>
          </a:prstGeom>
          <a:noFill/>
          <a:ln>
            <a:noFill/>
          </a:ln>
        </p:spPr>
      </p:pic>
    </p:spTree>
    <p:extLst>
      <p:ext uri="{BB962C8B-B14F-4D97-AF65-F5344CB8AC3E}">
        <p14:creationId xmlns:p14="http://schemas.microsoft.com/office/powerpoint/2010/main" val="32271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FCED7B-AF51-4C69-8180-6F1DE6210C75}"/>
              </a:ext>
            </a:extLst>
          </p:cNvPr>
          <p:cNvPicPr/>
          <p:nvPr/>
        </p:nvPicPr>
        <p:blipFill>
          <a:blip r:embed="rId3"/>
          <a:stretch>
            <a:fillRect/>
          </a:stretch>
        </p:blipFill>
        <p:spPr>
          <a:xfrm>
            <a:off x="1306629" y="1851109"/>
            <a:ext cx="7741118" cy="5180982"/>
          </a:xfrm>
          <a:prstGeom prst="rect">
            <a:avLst/>
          </a:prstGeom>
        </p:spPr>
      </p:pic>
      <p:sp>
        <p:nvSpPr>
          <p:cNvPr id="2" name="Titel 1">
            <a:extLst>
              <a:ext uri="{FF2B5EF4-FFF2-40B4-BE49-F238E27FC236}">
                <a16:creationId xmlns:a16="http://schemas.microsoft.com/office/drawing/2014/main" id="{E1D60FBE-9F0C-4069-8D16-0EC3E6116720}"/>
              </a:ext>
            </a:extLst>
          </p:cNvPr>
          <p:cNvSpPr>
            <a:spLocks noGrp="1"/>
          </p:cNvSpPr>
          <p:nvPr>
            <p:ph type="title"/>
          </p:nvPr>
        </p:nvSpPr>
        <p:spPr/>
        <p:txBody>
          <a:bodyPr/>
          <a:lstStyle/>
          <a:p>
            <a:r>
              <a:rPr lang="nl-NL" dirty="0"/>
              <a:t>Samenhang thema’s en EPA’s</a:t>
            </a:r>
          </a:p>
        </p:txBody>
      </p:sp>
    </p:spTree>
    <p:extLst>
      <p:ext uri="{BB962C8B-B14F-4D97-AF65-F5344CB8AC3E}">
        <p14:creationId xmlns:p14="http://schemas.microsoft.com/office/powerpoint/2010/main" val="344723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F8C15-F845-41E9-8EBC-6563671DE6A0}"/>
              </a:ext>
            </a:extLst>
          </p:cNvPr>
          <p:cNvSpPr>
            <a:spLocks noGrp="1"/>
          </p:cNvSpPr>
          <p:nvPr>
            <p:ph type="title"/>
          </p:nvPr>
        </p:nvSpPr>
        <p:spPr>
          <a:xfrm>
            <a:off x="485273" y="109537"/>
            <a:ext cx="10515600" cy="1325563"/>
          </a:xfrm>
        </p:spPr>
        <p:txBody>
          <a:bodyPr/>
          <a:lstStyle/>
          <a:p>
            <a:r>
              <a:rPr lang="nl-NL" dirty="0"/>
              <a:t>Samenhang tussen alle bouwstenen</a:t>
            </a:r>
          </a:p>
        </p:txBody>
      </p:sp>
      <p:pic>
        <p:nvPicPr>
          <p:cNvPr id="4" name="Afbeelding 3">
            <a:extLst>
              <a:ext uri="{FF2B5EF4-FFF2-40B4-BE49-F238E27FC236}">
                <a16:creationId xmlns:a16="http://schemas.microsoft.com/office/drawing/2014/main" id="{84050A60-4335-4BC6-8E5D-8F527666D54A}"/>
              </a:ext>
            </a:extLst>
          </p:cNvPr>
          <p:cNvPicPr/>
          <p:nvPr/>
        </p:nvPicPr>
        <p:blipFill rotWithShape="1">
          <a:blip r:embed="rId3"/>
          <a:srcRect t="1357"/>
          <a:stretch/>
        </p:blipFill>
        <p:spPr bwMode="auto">
          <a:xfrm>
            <a:off x="0" y="1876926"/>
            <a:ext cx="9914021" cy="48794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3587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2BF9B-92DF-4EC5-A771-D69D8F6FFBB2}"/>
              </a:ext>
            </a:extLst>
          </p:cNvPr>
          <p:cNvSpPr txBox="1">
            <a:spLocks noGrp="1"/>
          </p:cNvSpPr>
          <p:nvPr>
            <p:ph type="title"/>
          </p:nvPr>
        </p:nvSpPr>
        <p:spPr>
          <a:xfrm>
            <a:off x="649921" y="346075"/>
            <a:ext cx="10515600" cy="1325563"/>
          </a:xfrm>
        </p:spPr>
        <p:txBody>
          <a:bodyPr/>
          <a:lstStyle/>
          <a:p>
            <a:pPr lvl="0"/>
            <a:r>
              <a:rPr lang="en-GB" dirty="0" err="1"/>
              <a:t>Informatie</a:t>
            </a:r>
            <a:r>
              <a:rPr lang="en-GB" dirty="0"/>
              <a:t> en tools:</a:t>
            </a:r>
          </a:p>
        </p:txBody>
      </p:sp>
      <p:pic>
        <p:nvPicPr>
          <p:cNvPr id="3" name="Afbeelding 4">
            <a:extLst>
              <a:ext uri="{FF2B5EF4-FFF2-40B4-BE49-F238E27FC236}">
                <a16:creationId xmlns:a16="http://schemas.microsoft.com/office/drawing/2014/main" id="{BA4DA304-43D1-40CA-86E6-2E7D88B50D49}"/>
              </a:ext>
            </a:extLst>
          </p:cNvPr>
          <p:cNvPicPr>
            <a:picLocks noChangeAspect="1"/>
          </p:cNvPicPr>
          <p:nvPr/>
        </p:nvPicPr>
        <p:blipFill>
          <a:blip r:embed="rId3"/>
          <a:stretch>
            <a:fillRect/>
          </a:stretch>
        </p:blipFill>
        <p:spPr>
          <a:xfrm>
            <a:off x="3906791" y="2359625"/>
            <a:ext cx="5445434" cy="5047286"/>
          </a:xfrm>
          <a:prstGeom prst="rect">
            <a:avLst/>
          </a:prstGeom>
          <a:noFill/>
          <a:ln cap="flat">
            <a:noFill/>
          </a:ln>
        </p:spPr>
      </p:pic>
      <p:sp>
        <p:nvSpPr>
          <p:cNvPr id="4" name="Rechthoek 3">
            <a:extLst>
              <a:ext uri="{FF2B5EF4-FFF2-40B4-BE49-F238E27FC236}">
                <a16:creationId xmlns:a16="http://schemas.microsoft.com/office/drawing/2014/main" id="{ABC6E163-72E9-46D1-8B74-D1D390FCEF02}"/>
              </a:ext>
            </a:extLst>
          </p:cNvPr>
          <p:cNvSpPr/>
          <p:nvPr/>
        </p:nvSpPr>
        <p:spPr>
          <a:xfrm>
            <a:off x="649921" y="1723244"/>
            <a:ext cx="11959174" cy="584775"/>
          </a:xfrm>
          <a:prstGeom prst="rect">
            <a:avLst/>
          </a:prstGeom>
        </p:spPr>
        <p:txBody>
          <a:bodyPr wrap="square">
            <a:spAutoFit/>
          </a:bodyPr>
          <a:lstStyle/>
          <a:p>
            <a:r>
              <a:rPr lang="en-GB" sz="3200" dirty="0"/>
              <a:t>https://revalidatiegeneeskunde.nl/epas-revalidatiegeneeskunde</a:t>
            </a:r>
            <a:endParaRPr lang="nl-NL"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0BC98-BE06-49CB-988D-201F8AD3A2C6}"/>
              </a:ext>
            </a:extLst>
          </p:cNvPr>
          <p:cNvSpPr>
            <a:spLocks noGrp="1"/>
          </p:cNvSpPr>
          <p:nvPr>
            <p:ph type="title"/>
          </p:nvPr>
        </p:nvSpPr>
        <p:spPr>
          <a:xfrm>
            <a:off x="309538" y="365125"/>
            <a:ext cx="6233920" cy="1325563"/>
          </a:xfrm>
        </p:spPr>
        <p:txBody>
          <a:bodyPr/>
          <a:lstStyle/>
          <a:p>
            <a:r>
              <a:rPr lang="nl-NL" dirty="0"/>
              <a:t>Planning van de opleiding</a:t>
            </a:r>
          </a:p>
        </p:txBody>
      </p:sp>
      <p:sp>
        <p:nvSpPr>
          <p:cNvPr id="3" name="Tijdelijke aanduiding voor inhoud 2">
            <a:extLst>
              <a:ext uri="{FF2B5EF4-FFF2-40B4-BE49-F238E27FC236}">
                <a16:creationId xmlns:a16="http://schemas.microsoft.com/office/drawing/2014/main" id="{E0B9D854-889F-45C7-8287-6C9F9625DFDB}"/>
              </a:ext>
            </a:extLst>
          </p:cNvPr>
          <p:cNvSpPr>
            <a:spLocks noGrp="1"/>
          </p:cNvSpPr>
          <p:nvPr>
            <p:ph idx="1"/>
          </p:nvPr>
        </p:nvSpPr>
        <p:spPr>
          <a:xfrm>
            <a:off x="7912336" y="3173496"/>
            <a:ext cx="4056287" cy="2613025"/>
          </a:xfrm>
        </p:spPr>
        <p:txBody>
          <a:bodyPr>
            <a:normAutofit lnSpcReduction="10000"/>
          </a:bodyPr>
          <a:lstStyle/>
          <a:p>
            <a:r>
              <a:rPr lang="nl-NL" dirty="0"/>
              <a:t>Een aios is verplicht in </a:t>
            </a:r>
            <a:r>
              <a:rPr lang="nl-NL" b="1" dirty="0"/>
              <a:t>alle drie de contexten</a:t>
            </a:r>
            <a:r>
              <a:rPr lang="nl-NL" dirty="0"/>
              <a:t> stage te lopen</a:t>
            </a:r>
          </a:p>
          <a:p>
            <a:pPr marL="0" indent="0">
              <a:buNone/>
            </a:pPr>
            <a:endParaRPr lang="nl-NL" dirty="0"/>
          </a:p>
          <a:p>
            <a:r>
              <a:rPr lang="nl-NL" dirty="0"/>
              <a:t>Wat leer je bij uitstek waar?</a:t>
            </a:r>
          </a:p>
        </p:txBody>
      </p:sp>
      <p:pic>
        <p:nvPicPr>
          <p:cNvPr id="5" name="Afbeelding 4">
            <a:extLst>
              <a:ext uri="{FF2B5EF4-FFF2-40B4-BE49-F238E27FC236}">
                <a16:creationId xmlns:a16="http://schemas.microsoft.com/office/drawing/2014/main" id="{C3096BF5-6874-4464-A406-C359E403457B}"/>
              </a:ext>
            </a:extLst>
          </p:cNvPr>
          <p:cNvPicPr>
            <a:picLocks noChangeAspect="1"/>
          </p:cNvPicPr>
          <p:nvPr/>
        </p:nvPicPr>
        <p:blipFill>
          <a:blip r:embed="rId3"/>
          <a:stretch>
            <a:fillRect/>
          </a:stretch>
        </p:blipFill>
        <p:spPr>
          <a:xfrm>
            <a:off x="0" y="1735931"/>
            <a:ext cx="7688960" cy="5167312"/>
          </a:xfrm>
          <a:prstGeom prst="rect">
            <a:avLst/>
          </a:prstGeom>
        </p:spPr>
      </p:pic>
      <p:pic>
        <p:nvPicPr>
          <p:cNvPr id="7" name="Afbeelding 6">
            <a:extLst>
              <a:ext uri="{FF2B5EF4-FFF2-40B4-BE49-F238E27FC236}">
                <a16:creationId xmlns:a16="http://schemas.microsoft.com/office/drawing/2014/main" id="{37A49D28-D52B-4722-9FD1-E02F012531C7}"/>
              </a:ext>
            </a:extLst>
          </p:cNvPr>
          <p:cNvPicPr/>
          <p:nvPr/>
        </p:nvPicPr>
        <p:blipFill>
          <a:blip r:embed="rId4">
            <a:extLst>
              <a:ext uri="{28A0092B-C50C-407E-A947-70E740481C1C}">
                <a14:useLocalDpi xmlns:a14="http://schemas.microsoft.com/office/drawing/2010/main" val="0"/>
              </a:ext>
            </a:extLst>
          </a:blip>
          <a:stretch>
            <a:fillRect/>
          </a:stretch>
        </p:blipFill>
        <p:spPr>
          <a:xfrm>
            <a:off x="7912336" y="346074"/>
            <a:ext cx="4056287" cy="2613024"/>
          </a:xfrm>
          <a:prstGeom prst="rect">
            <a:avLst/>
          </a:prstGeom>
        </p:spPr>
      </p:pic>
    </p:spTree>
    <p:extLst>
      <p:ext uri="{BB962C8B-B14F-4D97-AF65-F5344CB8AC3E}">
        <p14:creationId xmlns:p14="http://schemas.microsoft.com/office/powerpoint/2010/main" val="428110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51FF3-9713-4296-81A2-8680290BBF6A}"/>
              </a:ext>
            </a:extLst>
          </p:cNvPr>
          <p:cNvSpPr>
            <a:spLocks noGrp="1"/>
          </p:cNvSpPr>
          <p:nvPr>
            <p:ph type="title"/>
          </p:nvPr>
        </p:nvSpPr>
        <p:spPr>
          <a:xfrm>
            <a:off x="368968" y="188662"/>
            <a:ext cx="10984832" cy="1325563"/>
          </a:xfrm>
        </p:spPr>
        <p:txBody>
          <a:bodyPr/>
          <a:lstStyle/>
          <a:p>
            <a:r>
              <a:rPr lang="nl-NL" dirty="0"/>
              <a:t>Voorbeeld opleidingstraject aios: planning EPA’s</a:t>
            </a:r>
          </a:p>
        </p:txBody>
      </p:sp>
      <p:sp>
        <p:nvSpPr>
          <p:cNvPr id="3" name="Tijdelijke aanduiding voor inhoud 2">
            <a:extLst>
              <a:ext uri="{FF2B5EF4-FFF2-40B4-BE49-F238E27FC236}">
                <a16:creationId xmlns:a16="http://schemas.microsoft.com/office/drawing/2014/main" id="{E5CFA89F-141F-413A-972F-B40FBBC2F05F}"/>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A605DF9A-7877-43AC-8569-B2C39D44D8FE}"/>
              </a:ext>
            </a:extLst>
          </p:cNvPr>
          <p:cNvPicPr/>
          <p:nvPr/>
        </p:nvPicPr>
        <p:blipFill>
          <a:blip r:embed="rId3"/>
          <a:stretch>
            <a:fillRect/>
          </a:stretch>
        </p:blipFill>
        <p:spPr>
          <a:xfrm>
            <a:off x="368968" y="1389083"/>
            <a:ext cx="8709660" cy="4498023"/>
          </a:xfrm>
          <a:prstGeom prst="rect">
            <a:avLst/>
          </a:prstGeom>
        </p:spPr>
      </p:pic>
      <p:pic>
        <p:nvPicPr>
          <p:cNvPr id="6" name="Afbeelding 5">
            <a:extLst>
              <a:ext uri="{FF2B5EF4-FFF2-40B4-BE49-F238E27FC236}">
                <a16:creationId xmlns:a16="http://schemas.microsoft.com/office/drawing/2014/main" id="{21441A9A-0EE2-4B19-9099-5ADBA592C1AA}"/>
              </a:ext>
            </a:extLst>
          </p:cNvPr>
          <p:cNvPicPr>
            <a:picLocks noChangeAspect="1"/>
          </p:cNvPicPr>
          <p:nvPr/>
        </p:nvPicPr>
        <p:blipFill>
          <a:blip r:embed="rId4"/>
          <a:stretch>
            <a:fillRect/>
          </a:stretch>
        </p:blipFill>
        <p:spPr>
          <a:xfrm>
            <a:off x="8317659" y="5887106"/>
            <a:ext cx="3913283" cy="873083"/>
          </a:xfrm>
          <a:prstGeom prst="rect">
            <a:avLst/>
          </a:prstGeom>
        </p:spPr>
      </p:pic>
    </p:spTree>
    <p:extLst>
      <p:ext uri="{BB962C8B-B14F-4D97-AF65-F5344CB8AC3E}">
        <p14:creationId xmlns:p14="http://schemas.microsoft.com/office/powerpoint/2010/main" val="320860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15798-4A00-4D08-99EC-140F474B5CDC}"/>
              </a:ext>
            </a:extLst>
          </p:cNvPr>
          <p:cNvSpPr>
            <a:spLocks noGrp="1"/>
          </p:cNvSpPr>
          <p:nvPr>
            <p:ph type="title"/>
          </p:nvPr>
        </p:nvSpPr>
        <p:spPr/>
        <p:txBody>
          <a:bodyPr/>
          <a:lstStyle/>
          <a:p>
            <a:r>
              <a:rPr lang="nl-NL" dirty="0"/>
              <a:t>Nieuw e-portfolio</a:t>
            </a:r>
          </a:p>
        </p:txBody>
      </p:sp>
      <p:sp>
        <p:nvSpPr>
          <p:cNvPr id="3" name="Tijdelijke aanduiding voor inhoud 2">
            <a:extLst>
              <a:ext uri="{FF2B5EF4-FFF2-40B4-BE49-F238E27FC236}">
                <a16:creationId xmlns:a16="http://schemas.microsoft.com/office/drawing/2014/main" id="{FA1B93A8-60FD-4BE9-AE73-25E2500CEBF2}"/>
              </a:ext>
            </a:extLst>
          </p:cNvPr>
          <p:cNvSpPr>
            <a:spLocks noGrp="1"/>
          </p:cNvSpPr>
          <p:nvPr>
            <p:ph idx="1"/>
          </p:nvPr>
        </p:nvSpPr>
        <p:spPr/>
        <p:txBody>
          <a:bodyPr/>
          <a:lstStyle/>
          <a:p>
            <a:endParaRPr lang="nl-NL" dirty="0"/>
          </a:p>
          <a:p>
            <a:r>
              <a:rPr lang="nl-NL" dirty="0"/>
              <a:t>Pilot start feb/maart 2020? </a:t>
            </a:r>
          </a:p>
          <a:p>
            <a:endParaRPr lang="nl-NL" dirty="0"/>
          </a:p>
          <a:p>
            <a:r>
              <a:rPr lang="nl-NL" dirty="0"/>
              <a:t>Per 1 juli 2020 beschikbaar (mogelijk sneller)</a:t>
            </a:r>
          </a:p>
          <a:p>
            <a:endParaRPr lang="nl-NL" dirty="0"/>
          </a:p>
          <a:p>
            <a:r>
              <a:rPr lang="nl-NL" dirty="0"/>
              <a:t>Per 1 januari 2021: alle aios over naar nieuw </a:t>
            </a:r>
            <a:r>
              <a:rPr lang="nl-NL" dirty="0" err="1"/>
              <a:t>eportfolio</a:t>
            </a:r>
            <a:endParaRPr lang="nl-NL" dirty="0"/>
          </a:p>
        </p:txBody>
      </p:sp>
    </p:spTree>
    <p:extLst>
      <p:ext uri="{BB962C8B-B14F-4D97-AF65-F5344CB8AC3E}">
        <p14:creationId xmlns:p14="http://schemas.microsoft.com/office/powerpoint/2010/main" val="258638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AEE7A-2B30-4B3E-9C1D-D875C08670DF}"/>
              </a:ext>
            </a:extLst>
          </p:cNvPr>
          <p:cNvSpPr>
            <a:spLocks noGrp="1"/>
          </p:cNvSpPr>
          <p:nvPr>
            <p:ph type="title"/>
          </p:nvPr>
        </p:nvSpPr>
        <p:spPr>
          <a:xfrm>
            <a:off x="333375" y="193675"/>
            <a:ext cx="10515600" cy="1325563"/>
          </a:xfrm>
        </p:spPr>
        <p:txBody>
          <a:bodyPr/>
          <a:lstStyle/>
          <a:p>
            <a:r>
              <a:rPr lang="nl-NL" dirty="0"/>
              <a:t>Inhoud</a:t>
            </a:r>
          </a:p>
        </p:txBody>
      </p:sp>
      <p:sp>
        <p:nvSpPr>
          <p:cNvPr id="3" name="Tijdelijke aanduiding voor inhoud 2">
            <a:extLst>
              <a:ext uri="{FF2B5EF4-FFF2-40B4-BE49-F238E27FC236}">
                <a16:creationId xmlns:a16="http://schemas.microsoft.com/office/drawing/2014/main" id="{DD6F2D58-4F20-46B4-932C-56A043C9C26A}"/>
              </a:ext>
            </a:extLst>
          </p:cNvPr>
          <p:cNvSpPr>
            <a:spLocks noGrp="1"/>
          </p:cNvSpPr>
          <p:nvPr>
            <p:ph idx="1"/>
          </p:nvPr>
        </p:nvSpPr>
        <p:spPr>
          <a:xfrm>
            <a:off x="428625" y="1825625"/>
            <a:ext cx="10515600" cy="4351338"/>
          </a:xfrm>
        </p:spPr>
        <p:txBody>
          <a:bodyPr>
            <a:normAutofit fontScale="92500" lnSpcReduction="20000"/>
          </a:bodyPr>
          <a:lstStyle/>
          <a:p>
            <a:pPr>
              <a:buFont typeface="Wingdings" panose="05000000000000000000" pitchFamily="2" charset="2"/>
              <a:buChar char="§"/>
            </a:pPr>
            <a:r>
              <a:rPr lang="nl-NL" dirty="0"/>
              <a:t>Belangrijkste veranderingen</a:t>
            </a:r>
          </a:p>
          <a:p>
            <a:pPr>
              <a:buFont typeface="Wingdings" panose="05000000000000000000" pitchFamily="2" charset="2"/>
              <a:buChar char="§"/>
            </a:pPr>
            <a:r>
              <a:rPr lang="nl-NL" dirty="0">
                <a:sym typeface="Wingdings" panose="05000000000000000000" pitchFamily="2" charset="2"/>
              </a:rPr>
              <a:t>Duur en fasering van de opleiding</a:t>
            </a:r>
          </a:p>
          <a:p>
            <a:pPr>
              <a:buFont typeface="Wingdings" panose="05000000000000000000" pitchFamily="2" charset="2"/>
              <a:buChar char="§"/>
            </a:pPr>
            <a:r>
              <a:rPr lang="nl-NL" dirty="0">
                <a:sym typeface="Wingdings" panose="05000000000000000000" pitchFamily="2" charset="2"/>
              </a:rPr>
              <a:t>Bouwstenen</a:t>
            </a:r>
          </a:p>
          <a:p>
            <a:pPr lvl="1">
              <a:buFont typeface="Wingdings" panose="05000000000000000000" pitchFamily="2" charset="2"/>
              <a:buChar char="§"/>
            </a:pPr>
            <a:r>
              <a:rPr lang="nl-NL" dirty="0">
                <a:sym typeface="Wingdings" panose="05000000000000000000" pitchFamily="2" charset="2"/>
              </a:rPr>
              <a:t>EPA’s</a:t>
            </a:r>
          </a:p>
          <a:p>
            <a:pPr lvl="1">
              <a:buFont typeface="Wingdings" panose="05000000000000000000" pitchFamily="2" charset="2"/>
              <a:buChar char="§"/>
            </a:pPr>
            <a:r>
              <a:rPr lang="nl-NL" dirty="0">
                <a:sym typeface="Wingdings" panose="05000000000000000000" pitchFamily="2" charset="2"/>
              </a:rPr>
              <a:t>Generieke activiteiten</a:t>
            </a:r>
          </a:p>
          <a:p>
            <a:pPr lvl="1">
              <a:buFont typeface="Wingdings" panose="05000000000000000000" pitchFamily="2" charset="2"/>
              <a:buChar char="§"/>
            </a:pPr>
            <a:r>
              <a:rPr lang="nl-NL" dirty="0">
                <a:sym typeface="Wingdings" panose="05000000000000000000" pitchFamily="2" charset="2"/>
              </a:rPr>
              <a:t>Verdiepingsstages</a:t>
            </a:r>
          </a:p>
          <a:p>
            <a:pPr lvl="1">
              <a:buFont typeface="Wingdings" panose="05000000000000000000" pitchFamily="2" charset="2"/>
              <a:buChar char="§"/>
            </a:pPr>
            <a:r>
              <a:rPr lang="nl-NL" dirty="0">
                <a:sym typeface="Wingdings" panose="05000000000000000000" pitchFamily="2" charset="2"/>
              </a:rPr>
              <a:t>Kennis</a:t>
            </a:r>
          </a:p>
          <a:p>
            <a:pPr lvl="1">
              <a:buFont typeface="Wingdings" panose="05000000000000000000" pitchFamily="2" charset="2"/>
              <a:buChar char="§"/>
            </a:pPr>
            <a:r>
              <a:rPr lang="nl-NL" dirty="0">
                <a:sym typeface="Wingdings" panose="05000000000000000000" pitchFamily="2" charset="2"/>
              </a:rPr>
              <a:t>Samenhang bouwstenen</a:t>
            </a:r>
          </a:p>
          <a:p>
            <a:pPr>
              <a:buFont typeface="Wingdings" panose="05000000000000000000" pitchFamily="2" charset="2"/>
              <a:buChar char="§"/>
            </a:pPr>
            <a:r>
              <a:rPr lang="nl-NL" dirty="0">
                <a:sym typeface="Wingdings" panose="05000000000000000000" pitchFamily="2" charset="2"/>
              </a:rPr>
              <a:t>Planning van de opleiding</a:t>
            </a:r>
          </a:p>
          <a:p>
            <a:pPr>
              <a:buFont typeface="Wingdings" panose="05000000000000000000" pitchFamily="2" charset="2"/>
              <a:buChar char="§"/>
            </a:pPr>
            <a:r>
              <a:rPr lang="nl-NL" dirty="0">
                <a:sym typeface="Wingdings" panose="05000000000000000000" pitchFamily="2" charset="2"/>
              </a:rPr>
              <a:t>Portfolio</a:t>
            </a:r>
          </a:p>
          <a:p>
            <a:pPr>
              <a:buFont typeface="Wingdings" panose="05000000000000000000" pitchFamily="2" charset="2"/>
              <a:buChar char="§"/>
            </a:pPr>
            <a:r>
              <a:rPr lang="nl-NL" dirty="0">
                <a:sym typeface="Wingdings" panose="05000000000000000000" pitchFamily="2" charset="2"/>
              </a:rPr>
              <a:t>Bekwaam verklaren</a:t>
            </a:r>
          </a:p>
          <a:p>
            <a:pPr>
              <a:buFont typeface="Wingdings" panose="05000000000000000000" pitchFamily="2" charset="2"/>
              <a:buChar char="§"/>
            </a:pPr>
            <a:r>
              <a:rPr lang="nl-NL" dirty="0">
                <a:sym typeface="Wingdings" panose="05000000000000000000" pitchFamily="2" charset="2"/>
              </a:rPr>
              <a:t>Planning implementatie</a:t>
            </a:r>
          </a:p>
          <a:p>
            <a:pPr>
              <a:buFont typeface="Wingdings" panose="05000000000000000000" pitchFamily="2" charset="2"/>
              <a:buChar char="§"/>
            </a:pPr>
            <a:endParaRPr lang="nl-NL" dirty="0">
              <a:sym typeface="Wingdings" panose="05000000000000000000" pitchFamily="2" charset="2"/>
            </a:endParaRPr>
          </a:p>
          <a:p>
            <a:pPr>
              <a:buFont typeface="Wingdings" panose="05000000000000000000" pitchFamily="2" charset="2"/>
              <a:buChar char="§"/>
            </a:pPr>
            <a:endParaRPr lang="nl-NL" dirty="0"/>
          </a:p>
          <a:p>
            <a:pPr>
              <a:buFont typeface="Wingdings" panose="05000000000000000000" pitchFamily="2" charset="2"/>
              <a:buChar char="§"/>
            </a:pPr>
            <a:endParaRPr lang="nl-NL" dirty="0"/>
          </a:p>
          <a:p>
            <a:pPr>
              <a:buFont typeface="Wingdings" panose="05000000000000000000" pitchFamily="2" charset="2"/>
              <a:buChar char="§"/>
            </a:pPr>
            <a:endParaRPr lang="nl-NL" dirty="0"/>
          </a:p>
          <a:p>
            <a:pPr>
              <a:buFont typeface="Wingdings" panose="05000000000000000000" pitchFamily="2" charset="2"/>
              <a:buChar char="§"/>
            </a:pPr>
            <a:endParaRPr lang="nl-NL" dirty="0"/>
          </a:p>
        </p:txBody>
      </p:sp>
      <p:pic>
        <p:nvPicPr>
          <p:cNvPr id="4" name="Afbeelding 3">
            <a:extLst>
              <a:ext uri="{FF2B5EF4-FFF2-40B4-BE49-F238E27FC236}">
                <a16:creationId xmlns:a16="http://schemas.microsoft.com/office/drawing/2014/main" id="{B907F3AD-BE22-4CD0-84DD-F765E73B39E7}"/>
              </a:ext>
            </a:extLst>
          </p:cNvPr>
          <p:cNvPicPr>
            <a:picLocks noChangeAspect="1"/>
          </p:cNvPicPr>
          <p:nvPr/>
        </p:nvPicPr>
        <p:blipFill>
          <a:blip r:embed="rId3"/>
          <a:stretch>
            <a:fillRect/>
          </a:stretch>
        </p:blipFill>
        <p:spPr>
          <a:xfrm>
            <a:off x="5457061" y="1825625"/>
            <a:ext cx="6146424" cy="3622000"/>
          </a:xfrm>
          <a:prstGeom prst="rect">
            <a:avLst/>
          </a:prstGeom>
        </p:spPr>
      </p:pic>
    </p:spTree>
    <p:extLst>
      <p:ext uri="{BB962C8B-B14F-4D97-AF65-F5344CB8AC3E}">
        <p14:creationId xmlns:p14="http://schemas.microsoft.com/office/powerpoint/2010/main" val="285798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72CFC-0212-45F8-8452-BA3C23D2E94B}"/>
              </a:ext>
            </a:extLst>
          </p:cNvPr>
          <p:cNvSpPr txBox="1">
            <a:spLocks noGrp="1"/>
          </p:cNvSpPr>
          <p:nvPr>
            <p:ph type="title"/>
          </p:nvPr>
        </p:nvSpPr>
        <p:spPr>
          <a:xfrm>
            <a:off x="838200" y="365125"/>
            <a:ext cx="10515600" cy="1325563"/>
          </a:xfrm>
        </p:spPr>
        <p:txBody>
          <a:bodyPr/>
          <a:lstStyle/>
          <a:p>
            <a:pPr lvl="0"/>
            <a:r>
              <a:rPr lang="nl-NL" dirty="0"/>
              <a:t>Bekwaam verklaren</a:t>
            </a:r>
            <a:endParaRPr lang="en-GB" dirty="0"/>
          </a:p>
        </p:txBody>
      </p:sp>
      <p:sp>
        <p:nvSpPr>
          <p:cNvPr id="3" name="Tijdelijke aanduiding voor inhoud 2">
            <a:extLst>
              <a:ext uri="{FF2B5EF4-FFF2-40B4-BE49-F238E27FC236}">
                <a16:creationId xmlns:a16="http://schemas.microsoft.com/office/drawing/2014/main" id="{03AE3A2B-08FF-40B5-97FC-68607AD750D4}"/>
              </a:ext>
            </a:extLst>
          </p:cNvPr>
          <p:cNvSpPr txBox="1">
            <a:spLocks noGrp="1"/>
          </p:cNvSpPr>
          <p:nvPr>
            <p:ph idx="1"/>
          </p:nvPr>
        </p:nvSpPr>
        <p:spPr/>
        <p:txBody>
          <a:bodyPr/>
          <a:lstStyle/>
          <a:p>
            <a:pPr lvl="0"/>
            <a:r>
              <a:rPr lang="en-GB">
                <a:latin typeface="Arial" pitchFamily="34"/>
                <a:cs typeface="Arial" pitchFamily="34"/>
                <a:hlinkClick r:id="rId3"/>
              </a:rPr>
              <a:t>https://vimeo.com/168166816</a:t>
            </a:r>
            <a:endParaRPr lang="en-GB">
              <a:latin typeface="Arial" pitchFamily="34"/>
              <a:cs typeface="Arial" pitchFamily="34"/>
            </a:endParaRPr>
          </a:p>
          <a:p>
            <a:pPr lvl="0"/>
            <a:endParaRPr lang="en-GB"/>
          </a:p>
        </p:txBody>
      </p:sp>
      <p:pic>
        <p:nvPicPr>
          <p:cNvPr id="4" name="Afbeelding 3">
            <a:extLst>
              <a:ext uri="{FF2B5EF4-FFF2-40B4-BE49-F238E27FC236}">
                <a16:creationId xmlns:a16="http://schemas.microsoft.com/office/drawing/2014/main" id="{74C5E5F5-7A99-47E1-81F5-571427957441}"/>
              </a:ext>
            </a:extLst>
          </p:cNvPr>
          <p:cNvPicPr>
            <a:picLocks noChangeAspect="1"/>
          </p:cNvPicPr>
          <p:nvPr/>
        </p:nvPicPr>
        <p:blipFill>
          <a:blip r:embed="rId4"/>
          <a:stretch>
            <a:fillRect/>
          </a:stretch>
        </p:blipFill>
        <p:spPr>
          <a:xfrm>
            <a:off x="6096003" y="2225521"/>
            <a:ext cx="5191926" cy="3751938"/>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nl-NL" dirty="0"/>
              <a:t>Concept proces van bekwaam verklaren</a:t>
            </a:r>
            <a:endParaRPr lang="nl-NL" b="1" dirty="0">
              <a:solidFill>
                <a:srgbClr val="009999"/>
              </a:solidFill>
              <a:latin typeface="+mn-lt"/>
              <a:ea typeface="+mn-ea"/>
              <a:cs typeface="+mn-cs"/>
            </a:endParaRPr>
          </a:p>
        </p:txBody>
      </p:sp>
      <p:pic>
        <p:nvPicPr>
          <p:cNvPr id="10" name="Tijdelijke aanduiding voor inhoud 7" descr="Afbeelding met schermafbeelding&#10;&#10;Beschrijving is gegenereerd met hoge betrouwbaarheid">
            <a:extLst>
              <a:ext uri="{FF2B5EF4-FFF2-40B4-BE49-F238E27FC236}">
                <a16:creationId xmlns:a16="http://schemas.microsoft.com/office/drawing/2014/main" id="{DC0241D7-E1E7-4851-8476-AC86FE6B8CF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8525" y="1690688"/>
            <a:ext cx="6612619" cy="4525963"/>
          </a:xfrm>
        </p:spPr>
      </p:pic>
      <p:sp>
        <p:nvSpPr>
          <p:cNvPr id="2" name="Ovaal 1">
            <a:extLst>
              <a:ext uri="{FF2B5EF4-FFF2-40B4-BE49-F238E27FC236}">
                <a16:creationId xmlns:a16="http://schemas.microsoft.com/office/drawing/2014/main" id="{90910A47-35C9-4B55-AB9A-70CC7B44B9A9}"/>
              </a:ext>
            </a:extLst>
          </p:cNvPr>
          <p:cNvSpPr/>
          <p:nvPr/>
        </p:nvSpPr>
        <p:spPr>
          <a:xfrm>
            <a:off x="2596727" y="4213443"/>
            <a:ext cx="1859973" cy="935182"/>
          </a:xfrm>
          <a:prstGeom prst="ellipse">
            <a:avLst/>
          </a:prstGeom>
          <a:noFill/>
          <a:ln w="2222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Ovaal 2">
            <a:extLst>
              <a:ext uri="{FF2B5EF4-FFF2-40B4-BE49-F238E27FC236}">
                <a16:creationId xmlns:a16="http://schemas.microsoft.com/office/drawing/2014/main" id="{EB51ABB0-1395-4D04-ABC9-78BA8A706F63}"/>
              </a:ext>
            </a:extLst>
          </p:cNvPr>
          <p:cNvSpPr/>
          <p:nvPr/>
        </p:nvSpPr>
        <p:spPr>
          <a:xfrm>
            <a:off x="4914902" y="4213443"/>
            <a:ext cx="1683328" cy="935182"/>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0009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B97E6C-8171-4DF2-840F-29F7956C269C}"/>
              </a:ext>
            </a:extLst>
          </p:cNvPr>
          <p:cNvSpPr txBox="1">
            <a:spLocks noGrp="1"/>
          </p:cNvSpPr>
          <p:nvPr>
            <p:ph type="title"/>
          </p:nvPr>
        </p:nvSpPr>
        <p:spPr>
          <a:xfrm>
            <a:off x="272214" y="135317"/>
            <a:ext cx="11647571" cy="1325563"/>
          </a:xfrm>
        </p:spPr>
        <p:txBody>
          <a:bodyPr>
            <a:normAutofit/>
          </a:bodyPr>
          <a:lstStyle/>
          <a:p>
            <a:r>
              <a:rPr lang="nl-NL" sz="4000" dirty="0"/>
              <a:t>Vertrouwenscriteria:  woorden voor ‘onderbuikgevoel’</a:t>
            </a:r>
          </a:p>
        </p:txBody>
      </p:sp>
      <p:pic>
        <p:nvPicPr>
          <p:cNvPr id="3" name="Afbeelding 3">
            <a:extLst>
              <a:ext uri="{FF2B5EF4-FFF2-40B4-BE49-F238E27FC236}">
                <a16:creationId xmlns:a16="http://schemas.microsoft.com/office/drawing/2014/main" id="{93A9E896-6825-4DB2-AF40-846E46D75E3A}"/>
              </a:ext>
            </a:extLst>
          </p:cNvPr>
          <p:cNvPicPr>
            <a:picLocks noChangeAspect="1"/>
          </p:cNvPicPr>
          <p:nvPr/>
        </p:nvPicPr>
        <p:blipFill>
          <a:blip r:embed="rId3"/>
          <a:stretch>
            <a:fillRect/>
          </a:stretch>
        </p:blipFill>
        <p:spPr>
          <a:xfrm>
            <a:off x="433137" y="1863429"/>
            <a:ext cx="7580268" cy="4822639"/>
          </a:xfrm>
          <a:prstGeom prst="rect">
            <a:avLst/>
          </a:prstGeom>
          <a:noFill/>
          <a:ln cap="flat">
            <a:noFill/>
          </a:ln>
        </p:spPr>
      </p:pic>
      <p:sp>
        <p:nvSpPr>
          <p:cNvPr id="4" name="Rechthoek 3">
            <a:extLst>
              <a:ext uri="{FF2B5EF4-FFF2-40B4-BE49-F238E27FC236}">
                <a16:creationId xmlns:a16="http://schemas.microsoft.com/office/drawing/2014/main" id="{FFE8D16D-8ABC-4F9B-83AF-DAC4708F5740}"/>
              </a:ext>
            </a:extLst>
          </p:cNvPr>
          <p:cNvSpPr/>
          <p:nvPr/>
        </p:nvSpPr>
        <p:spPr>
          <a:xfrm>
            <a:off x="8172450" y="1863429"/>
            <a:ext cx="3586413" cy="3785652"/>
          </a:xfrm>
          <a:prstGeom prst="rect">
            <a:avLst/>
          </a:prstGeom>
        </p:spPr>
        <p:txBody>
          <a:bodyPr wrap="square">
            <a:spAutoFit/>
          </a:bodyPr>
          <a:lstStyle/>
          <a:p>
            <a:r>
              <a:rPr lang="nl-NL" sz="2000" i="1" dirty="0"/>
              <a:t>Aanvullend:</a:t>
            </a:r>
          </a:p>
          <a:p>
            <a:pPr marL="342900" indent="-342900">
              <a:buFont typeface="Arial" panose="020B0604020202020204" pitchFamily="34" charset="0"/>
              <a:buChar char="•"/>
            </a:pPr>
            <a:r>
              <a:rPr lang="nl-NL" sz="2000" i="1" dirty="0"/>
              <a:t>empathie, openheid en ontvankelijkheid t.o.v. patiënten </a:t>
            </a:r>
          </a:p>
          <a:p>
            <a:pPr marL="342900" indent="-342900">
              <a:buFont typeface="Arial" panose="020B0604020202020204" pitchFamily="34" charset="0"/>
              <a:buChar char="•"/>
            </a:pPr>
            <a:r>
              <a:rPr lang="nl-NL" sz="2000" i="1" dirty="0"/>
              <a:t>vaardigheid in collegiale en interprofessionele communicatie en samenwerking</a:t>
            </a:r>
          </a:p>
          <a:p>
            <a:pPr marL="342900" indent="-342900">
              <a:buFont typeface="Arial" panose="020B0604020202020204" pitchFamily="34" charset="0"/>
              <a:buChar char="•"/>
            </a:pPr>
            <a:r>
              <a:rPr lang="nl-NL" sz="2000" i="1" dirty="0"/>
              <a:t>zelfvertrouwen en veilig voelen te kunnen handelen</a:t>
            </a:r>
          </a:p>
          <a:p>
            <a:pPr marL="342900" indent="-342900">
              <a:buFont typeface="Arial" panose="020B0604020202020204" pitchFamily="34" charset="0"/>
              <a:buChar char="•"/>
            </a:pPr>
            <a:r>
              <a:rPr lang="nl-NL" sz="2000" i="1" dirty="0"/>
              <a:t>zelfreflectie en ontwikkeling,</a:t>
            </a:r>
          </a:p>
          <a:p>
            <a:pPr marL="342900" indent="-342900">
              <a:buFont typeface="Arial" panose="020B0604020202020204" pitchFamily="34" charset="0"/>
              <a:buChar char="•"/>
            </a:pPr>
            <a:r>
              <a:rPr lang="nl-NL" sz="2000" i="1" dirty="0"/>
              <a:t>Verantwoordelijkheidsgevoel</a:t>
            </a:r>
          </a:p>
          <a:p>
            <a:pPr marL="342900" indent="-342900">
              <a:buFont typeface="Arial" panose="020B0604020202020204" pitchFamily="34" charset="0"/>
              <a:buChar char="•"/>
            </a:pPr>
            <a:r>
              <a:rPr lang="nl-NL" sz="2000" i="1" dirty="0"/>
              <a:t>adequaat omgaan met eigen fouten en fouten van anderen.</a:t>
            </a:r>
            <a:endParaRPr lang="nl-NL"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8FCA4-953D-4C25-81FB-F5A687181C19}"/>
              </a:ext>
            </a:extLst>
          </p:cNvPr>
          <p:cNvSpPr txBox="1">
            <a:spLocks noGrp="1"/>
          </p:cNvSpPr>
          <p:nvPr>
            <p:ph type="title"/>
          </p:nvPr>
        </p:nvSpPr>
        <p:spPr/>
        <p:txBody>
          <a:bodyPr/>
          <a:lstStyle/>
          <a:p>
            <a:endParaRPr lang="nl-NL"/>
          </a:p>
        </p:txBody>
      </p:sp>
      <p:pic>
        <p:nvPicPr>
          <p:cNvPr id="3" name="Afbeelding 3">
            <a:extLst>
              <a:ext uri="{FF2B5EF4-FFF2-40B4-BE49-F238E27FC236}">
                <a16:creationId xmlns:a16="http://schemas.microsoft.com/office/drawing/2014/main" id="{4DB68E3C-BA1B-469A-8E96-2D67D4D5B91A}"/>
              </a:ext>
            </a:extLst>
          </p:cNvPr>
          <p:cNvPicPr>
            <a:picLocks noChangeAspect="1"/>
          </p:cNvPicPr>
          <p:nvPr/>
        </p:nvPicPr>
        <p:blipFill>
          <a:blip r:embed="rId3"/>
          <a:stretch>
            <a:fillRect/>
          </a:stretch>
        </p:blipFill>
        <p:spPr>
          <a:xfrm>
            <a:off x="693069" y="58320"/>
            <a:ext cx="10805867" cy="6741368"/>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A309E18-1840-4585-8A1A-80683E930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169" y="1820923"/>
            <a:ext cx="3300663" cy="4671952"/>
          </a:xfrm>
          <a:prstGeom prst="rect">
            <a:avLst/>
          </a:prstGeom>
        </p:spPr>
      </p:pic>
      <p:sp>
        <p:nvSpPr>
          <p:cNvPr id="2" name="Titel 1">
            <a:extLst>
              <a:ext uri="{FF2B5EF4-FFF2-40B4-BE49-F238E27FC236}">
                <a16:creationId xmlns:a16="http://schemas.microsoft.com/office/drawing/2014/main" id="{0E428ED0-DF84-4144-AC17-CFB58D17A518}"/>
              </a:ext>
            </a:extLst>
          </p:cNvPr>
          <p:cNvSpPr txBox="1">
            <a:spLocks noGrp="1"/>
          </p:cNvSpPr>
          <p:nvPr>
            <p:ph type="title"/>
          </p:nvPr>
        </p:nvSpPr>
        <p:spPr/>
        <p:txBody>
          <a:bodyPr/>
          <a:lstStyle/>
          <a:p>
            <a:pPr lvl="0"/>
            <a:r>
              <a:rPr lang="nl-NL" dirty="0"/>
              <a:t>Hoe het EPA-gericht opleiden en beoordelen in te richten? </a:t>
            </a:r>
            <a:endParaRPr lang="en-GB" dirty="0"/>
          </a:p>
        </p:txBody>
      </p:sp>
      <p:sp>
        <p:nvSpPr>
          <p:cNvPr id="3" name="Tijdelijke aanduiding voor inhoud 2">
            <a:extLst>
              <a:ext uri="{FF2B5EF4-FFF2-40B4-BE49-F238E27FC236}">
                <a16:creationId xmlns:a16="http://schemas.microsoft.com/office/drawing/2014/main" id="{20D9427A-7176-4460-BF59-1D67BF117650}"/>
              </a:ext>
            </a:extLst>
          </p:cNvPr>
          <p:cNvSpPr txBox="1">
            <a:spLocks noGrp="1"/>
          </p:cNvSpPr>
          <p:nvPr>
            <p:ph idx="1"/>
          </p:nvPr>
        </p:nvSpPr>
        <p:spPr>
          <a:xfrm>
            <a:off x="838200" y="1460500"/>
            <a:ext cx="8001000" cy="5032375"/>
          </a:xfrm>
        </p:spPr>
        <p:txBody>
          <a:bodyPr>
            <a:normAutofit/>
          </a:bodyPr>
          <a:lstStyle/>
          <a:p>
            <a:pPr lvl="0">
              <a:lnSpc>
                <a:spcPct val="80000"/>
              </a:lnSpc>
            </a:pPr>
            <a:endParaRPr lang="nl-NL" sz="4000" b="1" dirty="0"/>
          </a:p>
          <a:p>
            <a:pPr marL="457200" lvl="0" indent="-457200">
              <a:lnSpc>
                <a:spcPct val="80000"/>
              </a:lnSpc>
              <a:buFont typeface="+mj-lt"/>
              <a:buAutoNum type="arabicPeriod"/>
            </a:pPr>
            <a:r>
              <a:rPr lang="nl-NL" sz="3600" dirty="0"/>
              <a:t>Startgesprek stage:</a:t>
            </a:r>
          </a:p>
          <a:p>
            <a:pPr marL="457200" lvl="0" indent="-457200">
              <a:lnSpc>
                <a:spcPct val="80000"/>
              </a:lnSpc>
              <a:buFont typeface="+mj-lt"/>
              <a:buAutoNum type="arabicPeriod"/>
            </a:pPr>
            <a:r>
              <a:rPr lang="nl-NL" sz="3600" dirty="0"/>
              <a:t>Verzamelen materiaal voor onderbouwing</a:t>
            </a:r>
          </a:p>
          <a:p>
            <a:pPr marL="457200" lvl="0" indent="-457200">
              <a:lnSpc>
                <a:spcPct val="80000"/>
              </a:lnSpc>
              <a:buFont typeface="+mj-lt"/>
              <a:buAutoNum type="arabicPeriod"/>
            </a:pPr>
            <a:r>
              <a:rPr lang="nl-NL" sz="3600" dirty="0"/>
              <a:t>Voorbereiden OOG-bespreking</a:t>
            </a:r>
          </a:p>
          <a:p>
            <a:pPr marL="457200" lvl="0" indent="-457200">
              <a:lnSpc>
                <a:spcPct val="80000"/>
              </a:lnSpc>
              <a:buFont typeface="+mj-lt"/>
              <a:buAutoNum type="arabicPeriod"/>
            </a:pPr>
            <a:r>
              <a:rPr lang="nl-NL" sz="3600" dirty="0"/>
              <a:t>OOG-bespreking</a:t>
            </a:r>
          </a:p>
          <a:p>
            <a:pPr marL="457200" lvl="0" indent="-457200">
              <a:lnSpc>
                <a:spcPct val="80000"/>
              </a:lnSpc>
              <a:buFont typeface="+mj-lt"/>
              <a:buAutoNum type="arabicPeriod"/>
            </a:pPr>
            <a:r>
              <a:rPr lang="nl-NL" sz="3600" dirty="0"/>
              <a:t>Terugkoppeling aios</a:t>
            </a:r>
          </a:p>
          <a:p>
            <a:pPr marL="457200" lvl="0" indent="-457200">
              <a:lnSpc>
                <a:spcPct val="80000"/>
              </a:lnSpc>
              <a:buFont typeface="+mj-lt"/>
              <a:buAutoNum type="arabicPeriod"/>
            </a:pPr>
            <a:r>
              <a:rPr lang="nl-NL" sz="3600" dirty="0"/>
              <a:t>Vastleggen besluiten en afspraken</a:t>
            </a:r>
          </a:p>
          <a:p>
            <a:pPr marL="0" lvl="0" indent="0">
              <a:lnSpc>
                <a:spcPct val="80000"/>
              </a:lnSpc>
              <a:buNone/>
            </a:pPr>
            <a:r>
              <a:rPr lang="nl-NL" sz="3600" i="1" dirty="0"/>
              <a:t>(Voortgangs-/eindgesprek)</a:t>
            </a:r>
          </a:p>
          <a:p>
            <a:pPr marL="457200" lvl="0" indent="-457200">
              <a:lnSpc>
                <a:spcPct val="80000"/>
              </a:lnSpc>
              <a:buFont typeface="+mj-lt"/>
              <a:buAutoNum type="arabicPeriod"/>
            </a:pPr>
            <a:endParaRPr lang="nl-NL" sz="4000" dirty="0"/>
          </a:p>
          <a:p>
            <a:pPr marL="457200" lvl="0" indent="-457200">
              <a:lnSpc>
                <a:spcPct val="80000"/>
              </a:lnSpc>
              <a:buFont typeface="+mj-lt"/>
              <a:buAutoNum type="arabicPeriod"/>
            </a:pPr>
            <a:endParaRPr lang="nl-NL" sz="4000" dirty="0"/>
          </a:p>
          <a:p>
            <a:pPr marL="457200" lvl="0" indent="-457200">
              <a:lnSpc>
                <a:spcPct val="80000"/>
              </a:lnSpc>
              <a:buFont typeface="+mj-lt"/>
              <a:buAutoNum type="arabicPeriod"/>
            </a:pPr>
            <a:endParaRPr lang="nl-NL" sz="4000" dirty="0"/>
          </a:p>
          <a:p>
            <a:pPr marL="457200" lvl="0" indent="-457200">
              <a:lnSpc>
                <a:spcPct val="80000"/>
              </a:lnSpc>
              <a:buFont typeface="+mj-lt"/>
              <a:buAutoNum type="arabicPeriod"/>
            </a:pPr>
            <a:endParaRPr lang="nl-NL" sz="2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F5E8E-C809-4026-846E-20740FD5EC84}"/>
              </a:ext>
            </a:extLst>
          </p:cNvPr>
          <p:cNvSpPr txBox="1">
            <a:spLocks noGrp="1"/>
          </p:cNvSpPr>
          <p:nvPr>
            <p:ph type="title"/>
          </p:nvPr>
        </p:nvSpPr>
        <p:spPr/>
        <p:txBody>
          <a:bodyPr/>
          <a:lstStyle/>
          <a:p>
            <a:pPr lvl="0"/>
            <a:r>
              <a:rPr lang="nl-NL"/>
              <a:t>Voorlopige planning</a:t>
            </a:r>
            <a:endParaRPr lang="en-GB"/>
          </a:p>
        </p:txBody>
      </p:sp>
      <p:sp>
        <p:nvSpPr>
          <p:cNvPr id="3" name="Tijdelijke aanduiding voor inhoud 2">
            <a:extLst>
              <a:ext uri="{FF2B5EF4-FFF2-40B4-BE49-F238E27FC236}">
                <a16:creationId xmlns:a16="http://schemas.microsoft.com/office/drawing/2014/main" id="{079BC4BF-3D94-407E-AA3D-23F2A20578F6}"/>
              </a:ext>
            </a:extLst>
          </p:cNvPr>
          <p:cNvSpPr txBox="1">
            <a:spLocks noGrp="1"/>
          </p:cNvSpPr>
          <p:nvPr>
            <p:ph idx="1"/>
          </p:nvPr>
        </p:nvSpPr>
        <p:spPr>
          <a:xfrm>
            <a:off x="266700" y="1647826"/>
            <a:ext cx="10947401" cy="5120640"/>
          </a:xfrm>
        </p:spPr>
        <p:txBody>
          <a:bodyPr>
            <a:normAutofit fontScale="92500"/>
          </a:bodyPr>
          <a:lstStyle/>
          <a:p>
            <a:pPr lvl="0"/>
            <a:endParaRPr lang="nl-NL" sz="1900" dirty="0"/>
          </a:p>
          <a:p>
            <a:pPr lvl="0"/>
            <a:r>
              <a:rPr lang="nl-NL" sz="2200" b="1" u="sng" dirty="0"/>
              <a:t>Oktober 2019</a:t>
            </a:r>
            <a:r>
              <a:rPr lang="nl-NL" sz="2200" dirty="0"/>
              <a:t>: Presentatie nieuw opleidingsplan, ontwikkeling nieuw e-portfolio</a:t>
            </a:r>
          </a:p>
          <a:p>
            <a:pPr lvl="0"/>
            <a:endParaRPr lang="nl-NL" sz="2200" dirty="0"/>
          </a:p>
          <a:p>
            <a:pPr lvl="0"/>
            <a:r>
              <a:rPr lang="nl-NL" sz="2200" b="1" u="sng" dirty="0"/>
              <a:t>November 2019</a:t>
            </a:r>
            <a:r>
              <a:rPr lang="nl-NL" sz="2200" dirty="0"/>
              <a:t>: workshop DCRM: “welke EPA op welke plek in de opleiding in jouw OOR”</a:t>
            </a:r>
          </a:p>
          <a:p>
            <a:pPr lvl="0"/>
            <a:endParaRPr lang="nl-NL" sz="2200" dirty="0"/>
          </a:p>
          <a:p>
            <a:pPr lvl="0"/>
            <a:r>
              <a:rPr lang="nl-NL" sz="2200" b="1" u="sng" dirty="0"/>
              <a:t>Vanaf januari 2020</a:t>
            </a:r>
            <a:r>
              <a:rPr lang="nl-NL" sz="2200" dirty="0"/>
              <a:t>: </a:t>
            </a:r>
          </a:p>
          <a:p>
            <a:pPr marL="546100" lvl="0"/>
            <a:r>
              <a:rPr lang="nl-NL" sz="2200" dirty="0"/>
              <a:t>lokaal plannen maken over hoe op te leiden met EPA’s en regionale opleidingsplannen maken</a:t>
            </a:r>
          </a:p>
          <a:p>
            <a:pPr marL="546100" lvl="0"/>
            <a:r>
              <a:rPr lang="nl-NL" sz="2200" dirty="0"/>
              <a:t>acties vanuit het Concilium volgen</a:t>
            </a:r>
          </a:p>
          <a:p>
            <a:pPr marL="317500" lvl="0" indent="0">
              <a:buNone/>
            </a:pPr>
            <a:endParaRPr lang="nl-NL" sz="2200" dirty="0"/>
          </a:p>
          <a:p>
            <a:pPr lvl="0"/>
            <a:r>
              <a:rPr lang="nl-NL" sz="2200" b="1" u="sng" dirty="0"/>
              <a:t>Juli 2020: </a:t>
            </a:r>
            <a:r>
              <a:rPr lang="nl-NL" sz="2200" dirty="0"/>
              <a:t>Invoering nieuwe opleidingsplan en e-portfolio</a:t>
            </a:r>
          </a:p>
          <a:p>
            <a:pPr lvl="0"/>
            <a:endParaRPr lang="nl-NL" sz="2200" dirty="0"/>
          </a:p>
          <a:p>
            <a:pPr lvl="0"/>
            <a:r>
              <a:rPr lang="nl-NL" sz="2200" b="1" u="sng" dirty="0"/>
              <a:t>Januari 2021</a:t>
            </a:r>
            <a:r>
              <a:rPr lang="nl-NL" sz="2200" b="1" dirty="0"/>
              <a:t>: </a:t>
            </a:r>
            <a:r>
              <a:rPr lang="nl-NL" sz="2200" dirty="0"/>
              <a:t>Einde overgangsregeling en oud portfolio niet meer beschikbaar</a:t>
            </a:r>
            <a:endParaRPr lang="en-GB" sz="2200" dirty="0"/>
          </a:p>
        </p:txBody>
      </p:sp>
      <p:pic>
        <p:nvPicPr>
          <p:cNvPr id="4" name="Picture 2" descr="http://www.radicalselfcarenow.com/wp-content/uploads/to-do.jpg">
            <a:extLst>
              <a:ext uri="{FF2B5EF4-FFF2-40B4-BE49-F238E27FC236}">
                <a16:creationId xmlns:a16="http://schemas.microsoft.com/office/drawing/2014/main" id="{2CC339E8-EDA0-4878-883D-C93F0E070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36" y="-78998"/>
            <a:ext cx="2328464" cy="206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15798-4A00-4D08-99EC-140F474B5CDC}"/>
              </a:ext>
            </a:extLst>
          </p:cNvPr>
          <p:cNvSpPr>
            <a:spLocks noGrp="1"/>
          </p:cNvSpPr>
          <p:nvPr>
            <p:ph type="title"/>
          </p:nvPr>
        </p:nvSpPr>
        <p:spPr/>
        <p:txBody>
          <a:bodyPr/>
          <a:lstStyle/>
          <a:p>
            <a:r>
              <a:rPr lang="nl-NL" dirty="0"/>
              <a:t>Vragen en opmerkingen?</a:t>
            </a:r>
          </a:p>
        </p:txBody>
      </p:sp>
      <p:sp>
        <p:nvSpPr>
          <p:cNvPr id="3" name="Tijdelijke aanduiding voor inhoud 2">
            <a:extLst>
              <a:ext uri="{FF2B5EF4-FFF2-40B4-BE49-F238E27FC236}">
                <a16:creationId xmlns:a16="http://schemas.microsoft.com/office/drawing/2014/main" id="{FA1B93A8-60FD-4BE9-AE73-25E2500CEBF2}"/>
              </a:ext>
            </a:extLst>
          </p:cNvPr>
          <p:cNvSpPr>
            <a:spLocks noGrp="1"/>
          </p:cNvSpPr>
          <p:nvPr>
            <p:ph idx="1"/>
          </p:nvPr>
        </p:nvSpPr>
        <p:spPr>
          <a:xfrm>
            <a:off x="5875421" y="2141537"/>
            <a:ext cx="6059905" cy="4351338"/>
          </a:xfrm>
        </p:spPr>
        <p:txBody>
          <a:bodyPr/>
          <a:lstStyle/>
          <a:p>
            <a:r>
              <a:rPr lang="nl-NL" dirty="0"/>
              <a:t>Hoe gaan jullie dit in jullie regio praktisch uitwerken en in de praktijk brengen? </a:t>
            </a:r>
          </a:p>
          <a:p>
            <a:r>
              <a:rPr lang="nl-NL" dirty="0"/>
              <a:t>Wat moet hiervoor gebeuren?</a:t>
            </a:r>
          </a:p>
          <a:p>
            <a:r>
              <a:rPr lang="nl-NL" dirty="0"/>
              <a:t>Wat heb je hiervoor nodig? </a:t>
            </a:r>
          </a:p>
        </p:txBody>
      </p:sp>
      <p:pic>
        <p:nvPicPr>
          <p:cNvPr id="4" name="Picture 4" descr="Afbeeldingsresultaat voor theorie en praktijk">
            <a:extLst>
              <a:ext uri="{FF2B5EF4-FFF2-40B4-BE49-F238E27FC236}">
                <a16:creationId xmlns:a16="http://schemas.microsoft.com/office/drawing/2014/main" id="{D89C4F73-681B-4949-99AD-70D286D43B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11" y="2141537"/>
            <a:ext cx="4959600" cy="431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64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7A12A9-CDAD-423C-ABEB-0212AB923102}"/>
              </a:ext>
            </a:extLst>
          </p:cNvPr>
          <p:cNvSpPr>
            <a:spLocks noGrp="1"/>
          </p:cNvSpPr>
          <p:nvPr>
            <p:ph type="title"/>
          </p:nvPr>
        </p:nvSpPr>
        <p:spPr>
          <a:xfrm>
            <a:off x="212558" y="152400"/>
            <a:ext cx="10515600" cy="1325563"/>
          </a:xfrm>
        </p:spPr>
        <p:txBody>
          <a:bodyPr/>
          <a:lstStyle/>
          <a:p>
            <a:r>
              <a:rPr lang="nl-NL" dirty="0"/>
              <a:t>Belangrijkste veranderingen </a:t>
            </a:r>
            <a:br>
              <a:rPr lang="nl-NL" dirty="0"/>
            </a:br>
            <a:r>
              <a:rPr lang="nl-NL" dirty="0"/>
              <a:t>opleidingsplan</a:t>
            </a:r>
          </a:p>
        </p:txBody>
      </p:sp>
      <p:sp>
        <p:nvSpPr>
          <p:cNvPr id="3" name="Tijdelijke aanduiding voor inhoud 2">
            <a:extLst>
              <a:ext uri="{FF2B5EF4-FFF2-40B4-BE49-F238E27FC236}">
                <a16:creationId xmlns:a16="http://schemas.microsoft.com/office/drawing/2014/main" id="{FF850890-710B-41C1-B46B-1746A16F1B9A}"/>
              </a:ext>
            </a:extLst>
          </p:cNvPr>
          <p:cNvSpPr>
            <a:spLocks noGrp="1"/>
          </p:cNvSpPr>
          <p:nvPr>
            <p:ph idx="1"/>
          </p:nvPr>
        </p:nvSpPr>
        <p:spPr>
          <a:xfrm>
            <a:off x="212558" y="2261358"/>
            <a:ext cx="11385884" cy="4925216"/>
          </a:xfrm>
        </p:spPr>
        <p:txBody>
          <a:bodyPr>
            <a:noAutofit/>
          </a:bodyPr>
          <a:lstStyle/>
          <a:p>
            <a:pPr>
              <a:lnSpc>
                <a:spcPct val="124000"/>
              </a:lnSpc>
              <a:spcBef>
                <a:spcPts val="0"/>
              </a:spcBef>
              <a:buFont typeface="Wingdings" pitchFamily="2"/>
              <a:buChar char="§"/>
            </a:pPr>
            <a:r>
              <a:rPr lang="nl-NL" sz="2600" dirty="0"/>
              <a:t>Logische opbouw en fasering in de opleiding</a:t>
            </a:r>
          </a:p>
          <a:p>
            <a:pPr>
              <a:lnSpc>
                <a:spcPct val="124000"/>
              </a:lnSpc>
              <a:spcBef>
                <a:spcPts val="0"/>
              </a:spcBef>
              <a:buFont typeface="Wingdings" pitchFamily="2"/>
              <a:buChar char="§"/>
            </a:pPr>
            <a:r>
              <a:rPr lang="nl-NL" sz="2600" dirty="0"/>
              <a:t>Betere aansluiting bij dagelijkse praktijk: van competentie-/themagericht naar activiteitgericht opleiden (EPA’s)</a:t>
            </a:r>
          </a:p>
          <a:p>
            <a:pPr lvl="0">
              <a:lnSpc>
                <a:spcPct val="124000"/>
              </a:lnSpc>
              <a:spcBef>
                <a:spcPts val="0"/>
              </a:spcBef>
              <a:buFont typeface="Wingdings" pitchFamily="2"/>
              <a:buChar char="§"/>
            </a:pPr>
            <a:r>
              <a:rPr lang="nl-NL" sz="2600" dirty="0"/>
              <a:t>Betere aanknopingspunten voor leveren van maatwerk / individualisering</a:t>
            </a:r>
          </a:p>
          <a:p>
            <a:pPr lvl="0">
              <a:lnSpc>
                <a:spcPct val="124000"/>
              </a:lnSpc>
              <a:spcBef>
                <a:spcPts val="0"/>
              </a:spcBef>
              <a:buFont typeface="Wingdings" pitchFamily="2"/>
              <a:buChar char="§"/>
            </a:pPr>
            <a:r>
              <a:rPr lang="nl-NL" sz="2600" dirty="0"/>
              <a:t>Betere toetsingscriteria voor bekwaamheid, aansluitend bij opleidingspraktijk</a:t>
            </a:r>
          </a:p>
          <a:p>
            <a:pPr lvl="0">
              <a:lnSpc>
                <a:spcPct val="124000"/>
              </a:lnSpc>
              <a:spcBef>
                <a:spcPts val="0"/>
              </a:spcBef>
              <a:buFont typeface="Wingdings" pitchFamily="2"/>
              <a:buChar char="§"/>
            </a:pPr>
            <a:r>
              <a:rPr lang="nl-NL" sz="2600" dirty="0"/>
              <a:t>Eindniveau opleiding op niveau beginnend revalidatiearts</a:t>
            </a:r>
          </a:p>
          <a:p>
            <a:pPr lvl="0">
              <a:lnSpc>
                <a:spcPct val="124000"/>
              </a:lnSpc>
              <a:spcBef>
                <a:spcPts val="0"/>
              </a:spcBef>
              <a:buFont typeface="Wingdings" pitchFamily="2"/>
              <a:buChar char="§"/>
            </a:pPr>
            <a:r>
              <a:rPr lang="nl-NL" sz="2600" dirty="0"/>
              <a:t>Handvatten om aios meer regie, (mede)verantwoordelijk voor eigen opleiding</a:t>
            </a:r>
          </a:p>
          <a:p>
            <a:pPr lvl="0">
              <a:lnSpc>
                <a:spcPct val="124000"/>
              </a:lnSpc>
              <a:spcBef>
                <a:spcPts val="0"/>
              </a:spcBef>
              <a:buFont typeface="Wingdings" pitchFamily="2"/>
              <a:buChar char="§"/>
            </a:pPr>
            <a:r>
              <a:rPr lang="nl-NL" sz="2600" dirty="0"/>
              <a:t>Integratie actuele maatschappelijke thema’s</a:t>
            </a:r>
          </a:p>
        </p:txBody>
      </p:sp>
      <p:pic>
        <p:nvPicPr>
          <p:cNvPr id="4" name="Afbeelding 3">
            <a:extLst>
              <a:ext uri="{FF2B5EF4-FFF2-40B4-BE49-F238E27FC236}">
                <a16:creationId xmlns:a16="http://schemas.microsoft.com/office/drawing/2014/main" id="{B0F37A7B-F096-4F1E-A9A2-1B1D809BA8AF}"/>
              </a:ext>
            </a:extLst>
          </p:cNvPr>
          <p:cNvPicPr>
            <a:picLocks noChangeAspect="1"/>
          </p:cNvPicPr>
          <p:nvPr/>
        </p:nvPicPr>
        <p:blipFill>
          <a:blip r:embed="rId2"/>
          <a:stretch>
            <a:fillRect/>
          </a:stretch>
        </p:blipFill>
        <p:spPr>
          <a:xfrm>
            <a:off x="8318491" y="-1"/>
            <a:ext cx="3873510" cy="2614863"/>
          </a:xfrm>
          <a:prstGeom prst="rect">
            <a:avLst/>
          </a:prstGeom>
        </p:spPr>
      </p:pic>
    </p:spTree>
    <p:extLst>
      <p:ext uri="{BB962C8B-B14F-4D97-AF65-F5344CB8AC3E}">
        <p14:creationId xmlns:p14="http://schemas.microsoft.com/office/powerpoint/2010/main" val="59508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A1314-D897-4480-A8CC-2A2EDF13AE3C}"/>
              </a:ext>
            </a:extLst>
          </p:cNvPr>
          <p:cNvSpPr>
            <a:spLocks noGrp="1"/>
          </p:cNvSpPr>
          <p:nvPr>
            <p:ph type="title"/>
          </p:nvPr>
        </p:nvSpPr>
        <p:spPr/>
        <p:txBody>
          <a:bodyPr/>
          <a:lstStyle/>
          <a:p>
            <a:r>
              <a:rPr lang="nl-NL" dirty="0"/>
              <a:t>Duur, fasering en bouwstenen opleiding</a:t>
            </a:r>
          </a:p>
        </p:txBody>
      </p:sp>
      <p:cxnSp>
        <p:nvCxnSpPr>
          <p:cNvPr id="4" name="Rechte verbindingslijn met pijl 3">
            <a:extLst>
              <a:ext uri="{FF2B5EF4-FFF2-40B4-BE49-F238E27FC236}">
                <a16:creationId xmlns:a16="http://schemas.microsoft.com/office/drawing/2014/main" id="{CC70B5E9-1943-4974-818E-99238EE2B535}"/>
              </a:ext>
            </a:extLst>
          </p:cNvPr>
          <p:cNvCxnSpPr>
            <a:cxnSpLocks/>
          </p:cNvCxnSpPr>
          <p:nvPr/>
        </p:nvCxnSpPr>
        <p:spPr>
          <a:xfrm>
            <a:off x="1130135" y="6288087"/>
            <a:ext cx="7785463" cy="0"/>
          </a:xfrm>
          <a:prstGeom prst="straightConnector1">
            <a:avLst/>
          </a:prstGeom>
          <a:noFill/>
          <a:ln w="25400" cap="flat" cmpd="sng" algn="ctr">
            <a:solidFill>
              <a:srgbClr val="5E6B72"/>
            </a:solidFill>
            <a:prstDash val="solid"/>
            <a:tailEnd type="oval"/>
          </a:ln>
          <a:effectLst>
            <a:outerShdw blurRad="40000" dist="20000" dir="5400000" rotWithShape="0">
              <a:srgbClr val="000000">
                <a:alpha val="38000"/>
              </a:srgbClr>
            </a:outerShdw>
          </a:effectLst>
        </p:spPr>
      </p:cxnSp>
      <p:cxnSp>
        <p:nvCxnSpPr>
          <p:cNvPr id="6" name="Rechte verbindingslijn 5">
            <a:extLst>
              <a:ext uri="{FF2B5EF4-FFF2-40B4-BE49-F238E27FC236}">
                <a16:creationId xmlns:a16="http://schemas.microsoft.com/office/drawing/2014/main" id="{7DD87240-5EE3-4126-99AA-29F831A403AD}"/>
              </a:ext>
            </a:extLst>
          </p:cNvPr>
          <p:cNvCxnSpPr>
            <a:cxnSpLocks/>
          </p:cNvCxnSpPr>
          <p:nvPr/>
        </p:nvCxnSpPr>
        <p:spPr>
          <a:xfrm>
            <a:off x="5088180" y="6288087"/>
            <a:ext cx="0" cy="222070"/>
          </a:xfrm>
          <a:prstGeom prst="line">
            <a:avLst/>
          </a:prstGeom>
          <a:noFill/>
          <a:ln w="25400" cap="flat" cmpd="sng" algn="ctr">
            <a:solidFill>
              <a:srgbClr val="5E6B72"/>
            </a:solidFill>
            <a:prstDash val="solid"/>
          </a:ln>
          <a:effectLst>
            <a:outerShdw blurRad="40000" dist="20000" dir="5400000" rotWithShape="0">
              <a:srgbClr val="000000">
                <a:alpha val="38000"/>
              </a:srgbClr>
            </a:outerShdw>
          </a:effectLst>
        </p:spPr>
      </p:cxnSp>
      <p:cxnSp>
        <p:nvCxnSpPr>
          <p:cNvPr id="7" name="Rechte verbindingslijn 6">
            <a:extLst>
              <a:ext uri="{FF2B5EF4-FFF2-40B4-BE49-F238E27FC236}">
                <a16:creationId xmlns:a16="http://schemas.microsoft.com/office/drawing/2014/main" id="{72261C73-7A44-4A98-B9A3-579738C05EDD}"/>
              </a:ext>
            </a:extLst>
          </p:cNvPr>
          <p:cNvCxnSpPr>
            <a:cxnSpLocks/>
          </p:cNvCxnSpPr>
          <p:nvPr/>
        </p:nvCxnSpPr>
        <p:spPr>
          <a:xfrm>
            <a:off x="3024249" y="6288087"/>
            <a:ext cx="0" cy="222070"/>
          </a:xfrm>
          <a:prstGeom prst="line">
            <a:avLst/>
          </a:prstGeom>
          <a:noFill/>
          <a:ln w="25400" cap="flat" cmpd="sng" algn="ctr">
            <a:solidFill>
              <a:srgbClr val="5E6B72"/>
            </a:solidFill>
            <a:prstDash val="solid"/>
          </a:ln>
          <a:effectLst>
            <a:outerShdw blurRad="40000" dist="20000" dir="5400000" rotWithShape="0">
              <a:srgbClr val="000000">
                <a:alpha val="38000"/>
              </a:srgbClr>
            </a:outerShdw>
          </a:effectLst>
        </p:spPr>
      </p:cxnSp>
      <p:cxnSp>
        <p:nvCxnSpPr>
          <p:cNvPr id="8" name="Rechte verbindingslijn 7">
            <a:extLst>
              <a:ext uri="{FF2B5EF4-FFF2-40B4-BE49-F238E27FC236}">
                <a16:creationId xmlns:a16="http://schemas.microsoft.com/office/drawing/2014/main" id="{FCF6816E-DFDC-4642-AA8B-89F7F74F68A5}"/>
              </a:ext>
            </a:extLst>
          </p:cNvPr>
          <p:cNvCxnSpPr/>
          <p:nvPr/>
        </p:nvCxnSpPr>
        <p:spPr>
          <a:xfrm>
            <a:off x="7086797" y="6288087"/>
            <a:ext cx="0" cy="222070"/>
          </a:xfrm>
          <a:prstGeom prst="line">
            <a:avLst/>
          </a:prstGeom>
          <a:noFill/>
          <a:ln w="25400" cap="flat" cmpd="sng" algn="ctr">
            <a:solidFill>
              <a:srgbClr val="5E6B72"/>
            </a:solidFill>
            <a:prstDash val="solid"/>
          </a:ln>
          <a:effectLst>
            <a:outerShdw blurRad="40000" dist="20000" dir="5400000" rotWithShape="0">
              <a:srgbClr val="000000">
                <a:alpha val="38000"/>
              </a:srgbClr>
            </a:outerShdw>
          </a:effectLst>
        </p:spPr>
      </p:cxnSp>
      <p:cxnSp>
        <p:nvCxnSpPr>
          <p:cNvPr id="9" name="Rechte verbindingslijn 8">
            <a:extLst>
              <a:ext uri="{FF2B5EF4-FFF2-40B4-BE49-F238E27FC236}">
                <a16:creationId xmlns:a16="http://schemas.microsoft.com/office/drawing/2014/main" id="{B0F2ECCF-DAE8-44DD-8A9B-56C43A240071}"/>
              </a:ext>
            </a:extLst>
          </p:cNvPr>
          <p:cNvCxnSpPr/>
          <p:nvPr/>
        </p:nvCxnSpPr>
        <p:spPr>
          <a:xfrm>
            <a:off x="8915597" y="6288087"/>
            <a:ext cx="0" cy="222070"/>
          </a:xfrm>
          <a:prstGeom prst="line">
            <a:avLst/>
          </a:prstGeom>
          <a:noFill/>
          <a:ln w="25400" cap="flat" cmpd="sng" algn="ctr">
            <a:solidFill>
              <a:srgbClr val="5E6B72"/>
            </a:solidFill>
            <a:prstDash val="solid"/>
          </a:ln>
          <a:effectLst>
            <a:outerShdw blurRad="40000" dist="20000" dir="5400000" rotWithShape="0">
              <a:srgbClr val="000000">
                <a:alpha val="38000"/>
              </a:srgbClr>
            </a:outerShdw>
          </a:effectLst>
        </p:spPr>
      </p:cxnSp>
      <p:sp>
        <p:nvSpPr>
          <p:cNvPr id="10" name="Tekstvak 9">
            <a:extLst>
              <a:ext uri="{FF2B5EF4-FFF2-40B4-BE49-F238E27FC236}">
                <a16:creationId xmlns:a16="http://schemas.microsoft.com/office/drawing/2014/main" id="{D7F70CC5-5A31-49D3-AAF0-DA04ED676BAB}"/>
              </a:ext>
            </a:extLst>
          </p:cNvPr>
          <p:cNvSpPr txBox="1"/>
          <p:nvPr/>
        </p:nvSpPr>
        <p:spPr>
          <a:xfrm>
            <a:off x="2749930" y="6600639"/>
            <a:ext cx="548636" cy="307777"/>
          </a:xfrm>
          <a:prstGeom prst="rect">
            <a:avLst/>
          </a:prstGeom>
          <a:noFill/>
        </p:spPr>
        <p:txBody>
          <a:bodyPr wrap="square" rtlCol="0">
            <a:spAutoFit/>
          </a:bodyPr>
          <a:lstStyle/>
          <a:p>
            <a:pPr algn="ctr" defTabSz="457200" eaLnBrk="0" fontAlgn="base" hangingPunct="0">
              <a:spcBef>
                <a:spcPct val="0"/>
              </a:spcBef>
              <a:spcAft>
                <a:spcPct val="0"/>
              </a:spcAft>
            </a:pPr>
            <a:r>
              <a:rPr lang="nl-NL" sz="1400" dirty="0">
                <a:solidFill>
                  <a:srgbClr val="03273D"/>
                </a:solidFill>
                <a:latin typeface="Calibri"/>
                <a:ea typeface="ＭＳ Ｐゴシック" panose="020B0600070205080204" pitchFamily="34" charset="-128"/>
              </a:rPr>
              <a:t>1</a:t>
            </a:r>
          </a:p>
        </p:txBody>
      </p:sp>
      <p:sp>
        <p:nvSpPr>
          <p:cNvPr id="11" name="Tekstvak 10">
            <a:extLst>
              <a:ext uri="{FF2B5EF4-FFF2-40B4-BE49-F238E27FC236}">
                <a16:creationId xmlns:a16="http://schemas.microsoft.com/office/drawing/2014/main" id="{9C6F97D7-1B90-4759-96EB-9763E987259D}"/>
              </a:ext>
            </a:extLst>
          </p:cNvPr>
          <p:cNvSpPr txBox="1"/>
          <p:nvPr/>
        </p:nvSpPr>
        <p:spPr>
          <a:xfrm>
            <a:off x="4813862" y="6605058"/>
            <a:ext cx="548636" cy="307777"/>
          </a:xfrm>
          <a:prstGeom prst="rect">
            <a:avLst/>
          </a:prstGeom>
          <a:noFill/>
        </p:spPr>
        <p:txBody>
          <a:bodyPr wrap="square" rtlCol="0">
            <a:spAutoFit/>
          </a:bodyPr>
          <a:lstStyle/>
          <a:p>
            <a:pPr algn="ctr" defTabSz="457200" eaLnBrk="0" fontAlgn="base" hangingPunct="0">
              <a:spcBef>
                <a:spcPct val="0"/>
              </a:spcBef>
              <a:spcAft>
                <a:spcPct val="0"/>
              </a:spcAft>
            </a:pPr>
            <a:r>
              <a:rPr lang="nl-NL" sz="1400" dirty="0">
                <a:solidFill>
                  <a:srgbClr val="03273D"/>
                </a:solidFill>
                <a:latin typeface="Calibri"/>
                <a:ea typeface="ＭＳ Ｐゴシック" panose="020B0600070205080204" pitchFamily="34" charset="-128"/>
              </a:rPr>
              <a:t>2</a:t>
            </a:r>
          </a:p>
        </p:txBody>
      </p:sp>
      <p:sp>
        <p:nvSpPr>
          <p:cNvPr id="12" name="Tekstvak 11">
            <a:extLst>
              <a:ext uri="{FF2B5EF4-FFF2-40B4-BE49-F238E27FC236}">
                <a16:creationId xmlns:a16="http://schemas.microsoft.com/office/drawing/2014/main" id="{FEA10F62-B1E5-4E00-92E2-C726A76BBF75}"/>
              </a:ext>
            </a:extLst>
          </p:cNvPr>
          <p:cNvSpPr txBox="1"/>
          <p:nvPr/>
        </p:nvSpPr>
        <p:spPr>
          <a:xfrm>
            <a:off x="6812479" y="6604365"/>
            <a:ext cx="548636" cy="307777"/>
          </a:xfrm>
          <a:prstGeom prst="rect">
            <a:avLst/>
          </a:prstGeom>
          <a:noFill/>
        </p:spPr>
        <p:txBody>
          <a:bodyPr wrap="square" rtlCol="0">
            <a:spAutoFit/>
          </a:bodyPr>
          <a:lstStyle/>
          <a:p>
            <a:pPr algn="ctr" defTabSz="457200" eaLnBrk="0" fontAlgn="base" hangingPunct="0">
              <a:spcBef>
                <a:spcPct val="0"/>
              </a:spcBef>
              <a:spcAft>
                <a:spcPct val="0"/>
              </a:spcAft>
            </a:pPr>
            <a:r>
              <a:rPr lang="nl-NL" sz="1400" dirty="0">
                <a:solidFill>
                  <a:srgbClr val="03273D"/>
                </a:solidFill>
                <a:latin typeface="Calibri"/>
                <a:ea typeface="ＭＳ Ｐゴシック" panose="020B0600070205080204" pitchFamily="34" charset="-128"/>
              </a:rPr>
              <a:t>3</a:t>
            </a:r>
          </a:p>
        </p:txBody>
      </p:sp>
      <p:sp>
        <p:nvSpPr>
          <p:cNvPr id="13" name="Tekstvak 12">
            <a:extLst>
              <a:ext uri="{FF2B5EF4-FFF2-40B4-BE49-F238E27FC236}">
                <a16:creationId xmlns:a16="http://schemas.microsoft.com/office/drawing/2014/main" id="{4F1F291A-DC97-499C-BAD0-28782BC02419}"/>
              </a:ext>
            </a:extLst>
          </p:cNvPr>
          <p:cNvSpPr txBox="1"/>
          <p:nvPr/>
        </p:nvSpPr>
        <p:spPr>
          <a:xfrm>
            <a:off x="8641279" y="6606462"/>
            <a:ext cx="548636" cy="307777"/>
          </a:xfrm>
          <a:prstGeom prst="rect">
            <a:avLst/>
          </a:prstGeom>
          <a:noFill/>
        </p:spPr>
        <p:txBody>
          <a:bodyPr wrap="square" rtlCol="0">
            <a:spAutoFit/>
          </a:bodyPr>
          <a:lstStyle/>
          <a:p>
            <a:pPr algn="ctr" defTabSz="457200" eaLnBrk="0" fontAlgn="base" hangingPunct="0">
              <a:spcBef>
                <a:spcPct val="0"/>
              </a:spcBef>
              <a:spcAft>
                <a:spcPct val="0"/>
              </a:spcAft>
            </a:pPr>
            <a:r>
              <a:rPr lang="nl-NL" sz="1400" dirty="0">
                <a:solidFill>
                  <a:srgbClr val="03273D"/>
                </a:solidFill>
                <a:latin typeface="Calibri"/>
                <a:ea typeface="ＭＳ Ｐゴシック" panose="020B0600070205080204" pitchFamily="34" charset="-128"/>
              </a:rPr>
              <a:t>4</a:t>
            </a:r>
          </a:p>
        </p:txBody>
      </p:sp>
      <p:sp>
        <p:nvSpPr>
          <p:cNvPr id="14" name="Rechthoek 13">
            <a:extLst>
              <a:ext uri="{FF2B5EF4-FFF2-40B4-BE49-F238E27FC236}">
                <a16:creationId xmlns:a16="http://schemas.microsoft.com/office/drawing/2014/main" id="{01836BB1-CC87-45D2-93E0-A0CCA6DBCE22}"/>
              </a:ext>
            </a:extLst>
          </p:cNvPr>
          <p:cNvSpPr/>
          <p:nvPr/>
        </p:nvSpPr>
        <p:spPr>
          <a:xfrm>
            <a:off x="1142784" y="3009391"/>
            <a:ext cx="6806163" cy="2812062"/>
          </a:xfrm>
          <a:prstGeom prst="rect">
            <a:avLst/>
          </a:prstGeom>
          <a:solidFill>
            <a:srgbClr val="F79646">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nl-NL" sz="1400" b="1" i="0" u="none" strike="noStrike" kern="0" cap="none" spc="0" normalizeH="0" baseline="0" noProof="0" dirty="0">
              <a:ln>
                <a:noFill/>
              </a:ln>
              <a:solidFill>
                <a:srgbClr val="03273D"/>
              </a:solidFill>
              <a:effectLst/>
              <a:uLnTx/>
              <a:uFillTx/>
              <a:latin typeface="Calibri"/>
              <a:ea typeface="+mn-ea"/>
              <a:cs typeface="+mn-cs"/>
            </a:endParaRPr>
          </a:p>
          <a:p>
            <a:pPr marL="0" marR="0" lvl="0" indent="0" algn="ctr" defTabSz="457200" eaLnBrk="0" fontAlgn="base" latinLnBrk="0" hangingPunct="0">
              <a:lnSpc>
                <a:spcPct val="100000"/>
              </a:lnSpc>
              <a:spcBef>
                <a:spcPct val="0"/>
              </a:spcBef>
              <a:spcAft>
                <a:spcPct val="0"/>
              </a:spcAft>
              <a:buClrTx/>
              <a:buSzTx/>
              <a:buFontTx/>
              <a:buNone/>
              <a:tabLst/>
              <a:defRPr/>
            </a:pPr>
            <a:endParaRPr kumimoji="0" lang="nl-NL" sz="1400" b="1" i="0" u="none" strike="noStrike" kern="0" cap="none" spc="0" normalizeH="0" baseline="0" noProof="0" dirty="0">
              <a:ln>
                <a:noFill/>
              </a:ln>
              <a:solidFill>
                <a:srgbClr val="03273D"/>
              </a:solidFill>
              <a:effectLst/>
              <a:uLnTx/>
              <a:uFillTx/>
              <a:latin typeface="Calibri"/>
              <a:ea typeface="+mn-ea"/>
              <a:cs typeface="+mn-cs"/>
            </a:endParaRPr>
          </a:p>
          <a:p>
            <a:pPr marL="0" marR="0" lvl="0" indent="0" algn="ctr" defTabSz="457200" eaLnBrk="0" fontAlgn="base" latinLnBrk="0" hangingPunct="0">
              <a:lnSpc>
                <a:spcPct val="100000"/>
              </a:lnSpc>
              <a:spcBef>
                <a:spcPct val="0"/>
              </a:spcBef>
              <a:spcAft>
                <a:spcPct val="0"/>
              </a:spcAft>
              <a:buClrTx/>
              <a:buSzTx/>
              <a:buFontTx/>
              <a:buNone/>
              <a:tabLst/>
              <a:defRPr/>
            </a:pPr>
            <a:r>
              <a:rPr kumimoji="0" lang="nl-NL" sz="1400" b="1" i="0" u="none" strike="noStrike" kern="0" cap="none" spc="0" normalizeH="0" baseline="0" noProof="0" dirty="0">
                <a:ln>
                  <a:noFill/>
                </a:ln>
                <a:solidFill>
                  <a:srgbClr val="03273D"/>
                </a:solidFill>
                <a:effectLst/>
                <a:uLnTx/>
                <a:uFillTx/>
                <a:latin typeface="Calibri"/>
                <a:ea typeface="+mn-ea"/>
                <a:cs typeface="+mn-cs"/>
              </a:rPr>
              <a:t>Verbreding</a:t>
            </a:r>
          </a:p>
          <a:p>
            <a:pPr marL="0" marR="0" lvl="0" indent="0" algn="ctr" defTabSz="457200" eaLnBrk="0" fontAlgn="base" latinLnBrk="0" hangingPunct="0">
              <a:lnSpc>
                <a:spcPct val="100000"/>
              </a:lnSpc>
              <a:spcBef>
                <a:spcPts val="0"/>
              </a:spcBef>
              <a:spcAft>
                <a:spcPts val="0"/>
              </a:spcAft>
              <a:buClrTx/>
              <a:buSzTx/>
              <a:buFontTx/>
              <a:buNone/>
              <a:tabLst/>
              <a:defRPr/>
            </a:pPr>
            <a:r>
              <a:rPr kumimoji="0" lang="nl-NL" sz="1300" b="1" i="1" u="none" strike="noStrike" kern="0" cap="none" spc="0" normalizeH="0" baseline="0" noProof="0" dirty="0">
                <a:ln>
                  <a:noFill/>
                </a:ln>
                <a:solidFill>
                  <a:srgbClr val="03273D"/>
                </a:solidFill>
                <a:effectLst/>
                <a:uLnTx/>
                <a:uFillTx/>
                <a:latin typeface="Calibri"/>
                <a:ea typeface="+mn-ea"/>
                <a:cs typeface="+mn-cs"/>
              </a:rPr>
              <a:t>(</a:t>
            </a:r>
            <a:r>
              <a:rPr kumimoji="0" lang="nl-NL" sz="1300" b="1" i="1" u="none" strike="noStrike" kern="0" cap="none" spc="0" normalizeH="0" baseline="0" noProof="0" dirty="0">
                <a:ln>
                  <a:noFill/>
                </a:ln>
                <a:solidFill>
                  <a:srgbClr val="03273D"/>
                </a:solidFill>
                <a:effectLst/>
                <a:uLnTx/>
                <a:uFillTx/>
                <a:latin typeface="Calibri"/>
                <a:ea typeface="Calibri"/>
                <a:cs typeface="Calibri"/>
                <a:sym typeface="Calibri"/>
              </a:rPr>
              <a:t>Breed diagnostisch</a:t>
            </a:r>
            <a:r>
              <a:rPr kumimoji="0" lang="nl-NL" sz="1300" b="0" i="1" u="none" strike="noStrike" kern="0" cap="none" spc="0" normalizeH="0" baseline="0" noProof="0" dirty="0">
                <a:ln>
                  <a:noFill/>
                </a:ln>
                <a:solidFill>
                  <a:srgbClr val="03273D"/>
                </a:solidFill>
                <a:effectLst/>
                <a:uLnTx/>
                <a:uFillTx/>
                <a:latin typeface="Calibri"/>
                <a:ea typeface="+mn-ea"/>
                <a:cs typeface="+mn-cs"/>
                <a:sym typeface="Calibri"/>
              </a:rPr>
              <a:t> </a:t>
            </a:r>
            <a:r>
              <a:rPr kumimoji="0" lang="nl-NL" sz="1300" b="1" i="1" u="none" strike="noStrike" kern="0" cap="none" spc="0" normalizeH="0" baseline="0" noProof="0" dirty="0">
                <a:ln>
                  <a:noFill/>
                </a:ln>
                <a:solidFill>
                  <a:srgbClr val="03273D"/>
                </a:solidFill>
                <a:effectLst/>
                <a:uLnTx/>
                <a:uFillTx/>
                <a:latin typeface="Calibri"/>
                <a:ea typeface="Calibri"/>
                <a:cs typeface="Calibri"/>
                <a:sym typeface="Calibri"/>
              </a:rPr>
              <a:t>&amp; basis therapeutisch handelen</a:t>
            </a:r>
            <a:r>
              <a:rPr kumimoji="0" lang="nl-NL" sz="1300" b="0" i="1" u="none" strike="noStrike" kern="0" cap="none" spc="0" normalizeH="0" baseline="0" noProof="0" dirty="0">
                <a:ln>
                  <a:noFill/>
                </a:ln>
                <a:solidFill>
                  <a:srgbClr val="03273D"/>
                </a:solidFill>
                <a:effectLst/>
                <a:uLnTx/>
                <a:uFillTx/>
                <a:latin typeface="Calibri"/>
                <a:ea typeface="Calibri"/>
                <a:cs typeface="Calibri"/>
                <a:sym typeface="Calibri"/>
              </a:rPr>
              <a:t>)</a:t>
            </a:r>
          </a:p>
          <a:p>
            <a:pPr marL="0" marR="0" lvl="0" indent="0" algn="ctr" defTabSz="457200" eaLnBrk="0" fontAlgn="base" latinLnBrk="0" hangingPunct="0">
              <a:lnSpc>
                <a:spcPct val="100000"/>
              </a:lnSpc>
              <a:spcBef>
                <a:spcPts val="0"/>
              </a:spcBef>
              <a:spcAft>
                <a:spcPts val="0"/>
              </a:spcAft>
              <a:buClrTx/>
              <a:buSzTx/>
              <a:buFontTx/>
              <a:buNone/>
              <a:tabLst/>
              <a:defRPr/>
            </a:pPr>
            <a:endParaRPr kumimoji="0" lang="nl-NL" sz="1300" b="0" i="1" u="none" strike="noStrike" kern="0" cap="none" spc="0" normalizeH="0" baseline="0" noProof="0" dirty="0">
              <a:ln>
                <a:noFill/>
              </a:ln>
              <a:solidFill>
                <a:srgbClr val="03273D"/>
              </a:solidFill>
              <a:effectLst/>
              <a:uLnTx/>
              <a:uFillTx/>
              <a:latin typeface="Calibri"/>
              <a:ea typeface="Calibri"/>
              <a:cs typeface="Calibri"/>
              <a:sym typeface="Calibri"/>
            </a:endParaRPr>
          </a:p>
          <a:p>
            <a:pPr marL="0" marR="0" lvl="0" indent="0" algn="ctr" defTabSz="457200" eaLnBrk="0" fontAlgn="base" latinLnBrk="0" hangingPunct="0">
              <a:lnSpc>
                <a:spcPct val="100000"/>
              </a:lnSpc>
              <a:spcBef>
                <a:spcPts val="0"/>
              </a:spcBef>
              <a:spcAft>
                <a:spcPts val="0"/>
              </a:spcAft>
              <a:buClrTx/>
              <a:buSzTx/>
              <a:buFontTx/>
              <a:buNone/>
              <a:tabLst/>
              <a:defRPr/>
            </a:pPr>
            <a:endParaRPr kumimoji="0" lang="nl-NL" sz="1300" b="1" i="1" u="none" strike="noStrike" kern="0" cap="none" spc="0" normalizeH="0" baseline="0" noProof="0" dirty="0">
              <a:ln>
                <a:noFill/>
              </a:ln>
              <a:solidFill>
                <a:srgbClr val="03273D"/>
              </a:solidFill>
              <a:effectLst/>
              <a:uLnTx/>
              <a:uFillTx/>
              <a:latin typeface="Calibri"/>
              <a:ea typeface="+mn-ea"/>
              <a:cs typeface="+mn-cs"/>
            </a:endParaRPr>
          </a:p>
          <a:p>
            <a:pPr marL="0" marR="0" lvl="0" indent="0" algn="ctr" defTabSz="457200" eaLnBrk="0" fontAlgn="base" latinLnBrk="0" hangingPunct="0">
              <a:lnSpc>
                <a:spcPct val="100000"/>
              </a:lnSpc>
              <a:spcBef>
                <a:spcPct val="0"/>
              </a:spcBef>
              <a:spcAft>
                <a:spcPct val="0"/>
              </a:spcAft>
              <a:buClrTx/>
              <a:buSzTx/>
              <a:buFontTx/>
              <a:buNone/>
              <a:tabLst/>
              <a:defRPr/>
            </a:pPr>
            <a:r>
              <a:rPr kumimoji="0" lang="nl-NL" sz="1400" b="1" i="0" u="none" strike="noStrike" kern="0" cap="none" spc="0" normalizeH="0" baseline="0" noProof="0" dirty="0">
                <a:ln>
                  <a:noFill/>
                </a:ln>
                <a:solidFill>
                  <a:srgbClr val="03273D"/>
                </a:solidFill>
                <a:effectLst/>
                <a:uLnTx/>
                <a:uFillTx/>
                <a:latin typeface="Calibri"/>
                <a:ea typeface="+mn-ea"/>
                <a:cs typeface="+mn-cs"/>
              </a:rPr>
              <a:t>2,5 – 3 jaar</a:t>
            </a:r>
          </a:p>
        </p:txBody>
      </p:sp>
      <p:sp>
        <p:nvSpPr>
          <p:cNvPr id="17" name="Rechthoek 16">
            <a:extLst>
              <a:ext uri="{FF2B5EF4-FFF2-40B4-BE49-F238E27FC236}">
                <a16:creationId xmlns:a16="http://schemas.microsoft.com/office/drawing/2014/main" id="{58647F2C-0A97-4D7D-8911-4F73B5F18C8A}"/>
              </a:ext>
            </a:extLst>
          </p:cNvPr>
          <p:cNvSpPr/>
          <p:nvPr/>
        </p:nvSpPr>
        <p:spPr>
          <a:xfrm>
            <a:off x="4961108" y="3005256"/>
            <a:ext cx="3954489" cy="703583"/>
          </a:xfrm>
          <a:prstGeom prst="rect">
            <a:avLst/>
          </a:prstGeom>
          <a:solidFill>
            <a:srgbClr val="00B050"/>
          </a:solidFill>
          <a:ln w="9525" cap="flat" cmpd="sng" algn="ctr">
            <a:noFill/>
            <a:prstDash val="sysDash"/>
          </a:ln>
          <a:effectLst/>
        </p:spPr>
        <p:txBody>
          <a:bodyPr rtlCol="0" anchor="t" anchorCtr="0"/>
          <a:lstStyle/>
          <a:p>
            <a:pPr marL="0" marR="0" lvl="0" indent="0" defTabSz="457200" eaLnBrk="0" fontAlgn="base" latinLnBrk="0" hangingPunct="0">
              <a:lnSpc>
                <a:spcPct val="100000"/>
              </a:lnSpc>
              <a:spcBef>
                <a:spcPct val="0"/>
              </a:spcBef>
              <a:spcAft>
                <a:spcPct val="0"/>
              </a:spcAft>
              <a:buClrTx/>
              <a:buSzTx/>
              <a:buFontTx/>
              <a:buNone/>
              <a:tabLst/>
              <a:defRPr/>
            </a:pPr>
            <a:r>
              <a:rPr kumimoji="0" lang="nl-NL" sz="1400" b="1" i="0" u="none" strike="noStrike" kern="0" cap="none" spc="0" normalizeH="0" baseline="0" noProof="0" dirty="0">
                <a:ln>
                  <a:noFill/>
                </a:ln>
                <a:solidFill>
                  <a:srgbClr val="03273D"/>
                </a:solidFill>
                <a:effectLst/>
                <a:uLnTx/>
                <a:uFillTx/>
                <a:latin typeface="Calibri"/>
                <a:ea typeface="+mn-ea"/>
                <a:cs typeface="+mn-cs"/>
              </a:rPr>
              <a:t>			</a:t>
            </a:r>
          </a:p>
          <a:p>
            <a:pPr marL="0" marR="0" lvl="0" indent="0" defTabSz="457200" eaLnBrk="0" fontAlgn="base" latinLnBrk="0" hangingPunct="0">
              <a:lnSpc>
                <a:spcPct val="100000"/>
              </a:lnSpc>
              <a:spcBef>
                <a:spcPct val="0"/>
              </a:spcBef>
              <a:spcAft>
                <a:spcPct val="0"/>
              </a:spcAft>
              <a:buClrTx/>
              <a:buSzTx/>
              <a:buFontTx/>
              <a:buNone/>
              <a:tabLst/>
              <a:defRPr/>
            </a:pPr>
            <a:r>
              <a:rPr kumimoji="0" lang="nl-NL" sz="1400" b="1" i="0" u="none" strike="noStrike" kern="0" cap="none" spc="0" normalizeH="0" baseline="0" noProof="0" dirty="0">
                <a:ln>
                  <a:noFill/>
                </a:ln>
                <a:solidFill>
                  <a:srgbClr val="03273D"/>
                </a:solidFill>
                <a:effectLst/>
                <a:uLnTx/>
                <a:uFillTx/>
                <a:latin typeface="Calibri"/>
                <a:ea typeface="+mn-ea"/>
                <a:cs typeface="+mn-cs"/>
              </a:rPr>
              <a:t>Verdieping (lijnstage)</a:t>
            </a:r>
          </a:p>
          <a:p>
            <a:pPr marL="0" marR="0" lvl="0" indent="0" algn="ctr" defTabSz="457200" eaLnBrk="0" fontAlgn="base" latinLnBrk="0" hangingPunct="0">
              <a:lnSpc>
                <a:spcPct val="100000"/>
              </a:lnSpc>
              <a:spcBef>
                <a:spcPct val="0"/>
              </a:spcBef>
              <a:spcAft>
                <a:spcPct val="0"/>
              </a:spcAft>
              <a:buClrTx/>
              <a:buSzTx/>
              <a:buFontTx/>
              <a:buNone/>
              <a:tabLst/>
              <a:defRPr/>
            </a:pPr>
            <a:endParaRPr kumimoji="0" lang="nl-NL" sz="1800" b="0" i="0" u="none" strike="noStrike" kern="0" cap="none" spc="0" normalizeH="0" baseline="0" noProof="0" dirty="0">
              <a:ln>
                <a:noFill/>
              </a:ln>
              <a:solidFill>
                <a:srgbClr val="03273D"/>
              </a:solidFill>
              <a:effectLst/>
              <a:uLnTx/>
              <a:uFillTx/>
              <a:latin typeface="Calibri"/>
              <a:ea typeface="+mn-ea"/>
              <a:cs typeface="+mn-cs"/>
            </a:endParaRPr>
          </a:p>
        </p:txBody>
      </p:sp>
      <p:sp>
        <p:nvSpPr>
          <p:cNvPr id="16" name="Rechthoek 15">
            <a:extLst>
              <a:ext uri="{FF2B5EF4-FFF2-40B4-BE49-F238E27FC236}">
                <a16:creationId xmlns:a16="http://schemas.microsoft.com/office/drawing/2014/main" id="{4A7F4C49-47E2-462B-9309-274FFF425FA9}"/>
              </a:ext>
            </a:extLst>
          </p:cNvPr>
          <p:cNvSpPr/>
          <p:nvPr/>
        </p:nvSpPr>
        <p:spPr>
          <a:xfrm>
            <a:off x="1142784" y="3242929"/>
            <a:ext cx="1058092" cy="2582659"/>
          </a:xfrm>
          <a:prstGeom prst="rect">
            <a:avLst/>
          </a:prstGeom>
          <a:solidFill>
            <a:srgbClr val="0070C0"/>
          </a:solidFill>
          <a:ln w="9525"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nl-NL" sz="1400" b="1" i="0" u="none" strike="noStrike" kern="0" cap="none" spc="0" normalizeH="0" baseline="0" noProof="0" dirty="0">
                <a:solidFill>
                  <a:srgbClr val="03273D"/>
                </a:solidFill>
                <a:effectLst/>
                <a:uLnTx/>
                <a:uFillTx/>
                <a:latin typeface="Calibri"/>
                <a:ea typeface="+mn-ea"/>
                <a:cs typeface="+mn-cs"/>
              </a:rPr>
              <a:t>Basis</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nl-NL" sz="1300" b="1" i="1" u="none" strike="noStrike" kern="0" cap="none" spc="0" normalizeH="0" baseline="0" noProof="0" dirty="0">
                <a:solidFill>
                  <a:srgbClr val="03273D"/>
                </a:solidFill>
                <a:effectLst/>
                <a:uLnTx/>
                <a:uFillTx/>
                <a:latin typeface="Calibri"/>
                <a:ea typeface="+mn-ea"/>
                <a:cs typeface="+mn-cs"/>
              </a:rPr>
              <a:t>(fundament)</a:t>
            </a:r>
          </a:p>
          <a:p>
            <a:pPr marL="0" marR="0" lvl="0" indent="0" algn="ctr" defTabSz="457200" eaLnBrk="0" fontAlgn="base" latinLnBrk="0" hangingPunct="0">
              <a:lnSpc>
                <a:spcPct val="100000"/>
              </a:lnSpc>
              <a:spcBef>
                <a:spcPct val="0"/>
              </a:spcBef>
              <a:spcAft>
                <a:spcPct val="0"/>
              </a:spcAft>
              <a:buClrTx/>
              <a:buSzTx/>
              <a:buFontTx/>
              <a:buNone/>
              <a:tabLst/>
              <a:defRPr/>
            </a:pPr>
            <a:endParaRPr kumimoji="0" lang="nl-NL" sz="1400" b="1" i="0" u="none" strike="noStrike" kern="0" cap="none" spc="0" normalizeH="0" baseline="0" noProof="0" dirty="0">
              <a:solidFill>
                <a:srgbClr val="03273D"/>
              </a:solidFill>
              <a:effectLst/>
              <a:uLnTx/>
              <a:uFillTx/>
              <a:latin typeface="Calibri"/>
              <a:ea typeface="+mn-ea"/>
              <a:cs typeface="+mn-cs"/>
            </a:endParaRPr>
          </a:p>
          <a:p>
            <a:pPr marL="0" marR="0" lvl="0" indent="0" algn="ctr" defTabSz="457200" eaLnBrk="0" fontAlgn="base" latinLnBrk="0" hangingPunct="0">
              <a:lnSpc>
                <a:spcPct val="100000"/>
              </a:lnSpc>
              <a:spcBef>
                <a:spcPct val="0"/>
              </a:spcBef>
              <a:spcAft>
                <a:spcPct val="0"/>
              </a:spcAft>
              <a:buClrTx/>
              <a:buSzTx/>
              <a:buFontTx/>
              <a:buNone/>
              <a:tabLst/>
              <a:defRPr/>
            </a:pPr>
            <a:r>
              <a:rPr kumimoji="0" lang="nl-NL" sz="1400" b="1" i="0" u="none" strike="noStrike" kern="0" cap="none" spc="0" normalizeH="0" baseline="0" noProof="0" dirty="0">
                <a:solidFill>
                  <a:srgbClr val="03273D"/>
                </a:solidFill>
                <a:effectLst/>
                <a:uLnTx/>
                <a:uFillTx/>
                <a:latin typeface="Calibri"/>
                <a:ea typeface="+mn-ea"/>
                <a:cs typeface="+mn-cs"/>
              </a:rPr>
              <a:t>min. 6 mnd</a:t>
            </a:r>
          </a:p>
        </p:txBody>
      </p:sp>
      <p:sp>
        <p:nvSpPr>
          <p:cNvPr id="15" name="Rechthoek 14">
            <a:extLst>
              <a:ext uri="{FF2B5EF4-FFF2-40B4-BE49-F238E27FC236}">
                <a16:creationId xmlns:a16="http://schemas.microsoft.com/office/drawing/2014/main" id="{FFC205FC-8FA0-46FB-9042-794B68116A92}"/>
              </a:ext>
            </a:extLst>
          </p:cNvPr>
          <p:cNvSpPr/>
          <p:nvPr/>
        </p:nvSpPr>
        <p:spPr>
          <a:xfrm>
            <a:off x="7771056" y="3009391"/>
            <a:ext cx="1135204" cy="2828840"/>
          </a:xfrm>
          <a:prstGeom prst="rect">
            <a:avLst/>
          </a:prstGeom>
          <a:solidFill>
            <a:srgbClr val="00B050"/>
          </a:solidFill>
          <a:ln w="9525" cap="flat" cmpd="sng" algn="ctr">
            <a:solidFill>
              <a:srgbClr val="00B050"/>
            </a:solid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nl-NL" sz="1400" b="1" i="0" u="none" strike="noStrike" kern="0" cap="none" spc="0" normalizeH="0" baseline="0" noProof="0" dirty="0">
              <a:ln>
                <a:noFill/>
              </a:ln>
              <a:solidFill>
                <a:srgbClr val="03273D"/>
              </a:solidFill>
              <a:effectLst/>
              <a:uLnTx/>
              <a:uFillTx/>
              <a:latin typeface="Calibri"/>
              <a:ea typeface="+mn-ea"/>
              <a:cs typeface="+mn-cs"/>
            </a:endParaRPr>
          </a:p>
          <a:p>
            <a:pPr marL="0" marR="0" lvl="0" indent="0" algn="ctr" defTabSz="457200" eaLnBrk="0" fontAlgn="base" latinLnBrk="0" hangingPunct="0">
              <a:lnSpc>
                <a:spcPct val="100000"/>
              </a:lnSpc>
              <a:spcBef>
                <a:spcPct val="0"/>
              </a:spcBef>
              <a:spcAft>
                <a:spcPct val="0"/>
              </a:spcAft>
              <a:buClrTx/>
              <a:buSzTx/>
              <a:buFontTx/>
              <a:buNone/>
              <a:tabLst/>
              <a:defRPr/>
            </a:pPr>
            <a:r>
              <a:rPr kumimoji="0" lang="nl-NL" sz="1400" b="1" i="0" u="none" strike="noStrike" kern="0" cap="none" spc="0" normalizeH="0" baseline="0" noProof="0" dirty="0">
                <a:ln>
                  <a:noFill/>
                </a:ln>
                <a:solidFill>
                  <a:srgbClr val="03273D"/>
                </a:solidFill>
                <a:effectLst/>
                <a:uLnTx/>
                <a:uFillTx/>
                <a:latin typeface="Calibri"/>
                <a:ea typeface="+mn-ea"/>
                <a:cs typeface="+mn-cs"/>
              </a:rPr>
              <a:t>Verdieping </a:t>
            </a:r>
            <a:endParaRPr kumimoji="0" lang="nl-NL" sz="1400" b="1" i="1" u="none" strike="noStrike" kern="0" cap="none" spc="0" normalizeH="0" baseline="0" noProof="0" dirty="0">
              <a:ln>
                <a:noFill/>
              </a:ln>
              <a:solidFill>
                <a:srgbClr val="03273D"/>
              </a:solidFill>
              <a:effectLst/>
              <a:uLnTx/>
              <a:uFillTx/>
              <a:latin typeface="Calibri"/>
              <a:ea typeface="+mn-ea"/>
              <a:cs typeface="+mn-cs"/>
            </a:endParaRPr>
          </a:p>
          <a:p>
            <a:pPr marL="0" marR="0" lvl="0" indent="0" algn="ctr" defTabSz="457200" eaLnBrk="0" fontAlgn="base" latinLnBrk="0" hangingPunct="0">
              <a:lnSpc>
                <a:spcPct val="100000"/>
              </a:lnSpc>
              <a:spcBef>
                <a:spcPct val="0"/>
              </a:spcBef>
              <a:spcAft>
                <a:spcPct val="0"/>
              </a:spcAft>
              <a:buClrTx/>
              <a:buSzTx/>
              <a:buFontTx/>
              <a:buNone/>
              <a:tabLst/>
              <a:defRPr/>
            </a:pPr>
            <a:r>
              <a:rPr kumimoji="0" lang="nl-NL" sz="1400" b="1" i="1" u="none" strike="noStrike" kern="0" cap="none" spc="0" normalizeH="0" baseline="0" noProof="0" dirty="0">
                <a:ln>
                  <a:noFill/>
                </a:ln>
                <a:solidFill>
                  <a:srgbClr val="03273D"/>
                </a:solidFill>
                <a:effectLst/>
                <a:uLnTx/>
                <a:uFillTx/>
                <a:latin typeface="Calibri"/>
                <a:ea typeface="+mn-ea"/>
                <a:cs typeface="+mn-cs"/>
              </a:rPr>
              <a:t>(</a:t>
            </a:r>
            <a:r>
              <a:rPr kumimoji="0" lang="nl-NL" sz="1300" b="1" i="1" u="none" strike="noStrike" kern="0" cap="none" spc="0" normalizeH="0" baseline="0" noProof="0" dirty="0">
                <a:ln>
                  <a:noFill/>
                </a:ln>
                <a:solidFill>
                  <a:srgbClr val="03273D"/>
                </a:solidFill>
                <a:effectLst/>
                <a:uLnTx/>
                <a:uFillTx/>
                <a:latin typeface="Calibri"/>
                <a:ea typeface="+mn-ea"/>
                <a:cs typeface="+mn-cs"/>
              </a:rPr>
              <a:t>sub-specialistisch)</a:t>
            </a:r>
          </a:p>
          <a:p>
            <a:pPr marL="0" marR="0" lvl="0" indent="0" algn="ctr" defTabSz="457200" eaLnBrk="0" fontAlgn="base" latinLnBrk="0" hangingPunct="0">
              <a:lnSpc>
                <a:spcPct val="100000"/>
              </a:lnSpc>
              <a:spcBef>
                <a:spcPct val="0"/>
              </a:spcBef>
              <a:spcAft>
                <a:spcPct val="0"/>
              </a:spcAft>
              <a:buClrTx/>
              <a:buSzTx/>
              <a:buFontTx/>
              <a:buNone/>
              <a:tabLst/>
              <a:defRPr/>
            </a:pPr>
            <a:endParaRPr kumimoji="0" lang="nl-NL" sz="1300" b="1" i="1" u="none" strike="noStrike" kern="0" cap="none" spc="0" normalizeH="0" baseline="0" noProof="0" dirty="0">
              <a:ln>
                <a:noFill/>
              </a:ln>
              <a:solidFill>
                <a:srgbClr val="03273D"/>
              </a:solidFill>
              <a:effectLst/>
              <a:uLnTx/>
              <a:uFillTx/>
              <a:latin typeface="Calibri"/>
              <a:ea typeface="+mn-ea"/>
              <a:cs typeface="+mn-cs"/>
            </a:endParaRPr>
          </a:p>
          <a:p>
            <a:pPr marL="0" marR="0" lvl="0" indent="0" algn="ctr" defTabSz="457200" eaLnBrk="0" fontAlgn="base" latinLnBrk="0" hangingPunct="0">
              <a:lnSpc>
                <a:spcPct val="100000"/>
              </a:lnSpc>
              <a:spcBef>
                <a:spcPct val="0"/>
              </a:spcBef>
              <a:spcAft>
                <a:spcPct val="0"/>
              </a:spcAft>
              <a:buClrTx/>
              <a:buSzTx/>
              <a:buFontTx/>
              <a:buNone/>
              <a:tabLst/>
              <a:defRPr/>
            </a:pPr>
            <a:r>
              <a:rPr kumimoji="0" lang="nl-NL" sz="1400" b="1" i="0" u="none" strike="noStrike" kern="0" cap="none" spc="0" normalizeH="0" baseline="0" noProof="0" dirty="0">
                <a:ln>
                  <a:noFill/>
                </a:ln>
                <a:solidFill>
                  <a:srgbClr val="03273D"/>
                </a:solidFill>
                <a:effectLst/>
                <a:uLnTx/>
                <a:uFillTx/>
                <a:latin typeface="Calibri"/>
                <a:ea typeface="+mn-ea"/>
                <a:cs typeface="+mn-cs"/>
              </a:rPr>
              <a:t>min. 6 mnd</a:t>
            </a:r>
          </a:p>
        </p:txBody>
      </p:sp>
      <p:sp>
        <p:nvSpPr>
          <p:cNvPr id="22" name="Rechthoek 21">
            <a:extLst>
              <a:ext uri="{FF2B5EF4-FFF2-40B4-BE49-F238E27FC236}">
                <a16:creationId xmlns:a16="http://schemas.microsoft.com/office/drawing/2014/main" id="{A05FDA9E-ADE6-43D8-A2B5-7F9DFF23C03D}"/>
              </a:ext>
            </a:extLst>
          </p:cNvPr>
          <p:cNvSpPr/>
          <p:nvPr/>
        </p:nvSpPr>
        <p:spPr>
          <a:xfrm>
            <a:off x="2200875" y="5381313"/>
            <a:ext cx="823373" cy="440140"/>
          </a:xfrm>
          <a:prstGeom prst="rect">
            <a:avLst/>
          </a:prstGeom>
          <a:solidFill>
            <a:srgbClr val="0070C0"/>
          </a:solidFill>
          <a:ln w="9525"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nl-NL" sz="1400" b="1" i="0" u="none" strike="noStrike" kern="0" cap="none" spc="0" normalizeH="0" baseline="0" noProof="0" dirty="0">
              <a:solidFill>
                <a:srgbClr val="03273D"/>
              </a:solidFill>
              <a:effectLst/>
              <a:uLnTx/>
              <a:uFillTx/>
              <a:latin typeface="Calibri"/>
              <a:ea typeface="+mn-ea"/>
              <a:cs typeface="+mn-cs"/>
            </a:endParaRPr>
          </a:p>
        </p:txBody>
      </p:sp>
      <p:sp>
        <p:nvSpPr>
          <p:cNvPr id="39" name="Gelijkbenige driehoek 38">
            <a:extLst>
              <a:ext uri="{FF2B5EF4-FFF2-40B4-BE49-F238E27FC236}">
                <a16:creationId xmlns:a16="http://schemas.microsoft.com/office/drawing/2014/main" id="{6186FC8A-5526-4D2C-BC5A-F5DBAC9FD87F}"/>
              </a:ext>
            </a:extLst>
          </p:cNvPr>
          <p:cNvSpPr/>
          <p:nvPr/>
        </p:nvSpPr>
        <p:spPr>
          <a:xfrm>
            <a:off x="364398" y="2153187"/>
            <a:ext cx="9306957" cy="3685043"/>
          </a:xfrm>
          <a:prstGeom prst="triangle">
            <a:avLst>
              <a:gd name="adj" fmla="val 100000"/>
            </a:avLst>
          </a:prstGeom>
          <a:solidFill>
            <a:srgbClr val="03273D">
              <a:lumMod val="10000"/>
              <a:lumOff val="90000"/>
              <a:alpha val="25000"/>
            </a:srgbClr>
          </a:solidFill>
          <a:ln w="9525" cap="flat" cmpd="sng" algn="ctr">
            <a:solidFill>
              <a:srgbClr val="5E6B72">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Tekstvak 18">
            <a:extLst>
              <a:ext uri="{FF2B5EF4-FFF2-40B4-BE49-F238E27FC236}">
                <a16:creationId xmlns:a16="http://schemas.microsoft.com/office/drawing/2014/main" id="{11BB6E18-06FB-479E-A981-5186A541FF1A}"/>
              </a:ext>
            </a:extLst>
          </p:cNvPr>
          <p:cNvSpPr txBox="1"/>
          <p:nvPr/>
        </p:nvSpPr>
        <p:spPr>
          <a:xfrm>
            <a:off x="873228" y="6604365"/>
            <a:ext cx="1571905" cy="307776"/>
          </a:xfrm>
          <a:prstGeom prst="rect">
            <a:avLst/>
          </a:prstGeom>
          <a:noFill/>
        </p:spPr>
        <p:txBody>
          <a:bodyPr wrap="square" rtlCol="0">
            <a:spAutoFit/>
          </a:bodyPr>
          <a:lstStyle/>
          <a:p>
            <a:pPr algn="ctr" defTabSz="457200" eaLnBrk="0" fontAlgn="base" hangingPunct="0">
              <a:spcBef>
                <a:spcPct val="0"/>
              </a:spcBef>
              <a:spcAft>
                <a:spcPct val="0"/>
              </a:spcAft>
            </a:pPr>
            <a:r>
              <a:rPr lang="nl-NL" sz="1400" i="1" dirty="0">
                <a:solidFill>
                  <a:srgbClr val="03273D"/>
                </a:solidFill>
                <a:latin typeface="Calibri"/>
                <a:ea typeface="ＭＳ Ｐゴシック" panose="020B0600070205080204" pitchFamily="34" charset="-128"/>
              </a:rPr>
              <a:t>Opleidingsjaren</a:t>
            </a:r>
          </a:p>
        </p:txBody>
      </p:sp>
      <p:sp>
        <p:nvSpPr>
          <p:cNvPr id="20" name="Tekstvak 19">
            <a:extLst>
              <a:ext uri="{FF2B5EF4-FFF2-40B4-BE49-F238E27FC236}">
                <a16:creationId xmlns:a16="http://schemas.microsoft.com/office/drawing/2014/main" id="{0F808731-3258-4A06-8BE4-4C9D631C868A}"/>
              </a:ext>
            </a:extLst>
          </p:cNvPr>
          <p:cNvSpPr txBox="1"/>
          <p:nvPr/>
        </p:nvSpPr>
        <p:spPr>
          <a:xfrm>
            <a:off x="324581" y="4573171"/>
            <a:ext cx="805553" cy="307767"/>
          </a:xfrm>
          <a:prstGeom prst="rect">
            <a:avLst/>
          </a:prstGeom>
          <a:noFill/>
        </p:spPr>
        <p:txBody>
          <a:bodyPr wrap="square" rtlCol="0">
            <a:spAutoFit/>
          </a:bodyPr>
          <a:lstStyle/>
          <a:p>
            <a:pPr algn="ctr" defTabSz="457200" eaLnBrk="0" fontAlgn="base" hangingPunct="0">
              <a:spcBef>
                <a:spcPct val="0"/>
              </a:spcBef>
              <a:spcAft>
                <a:spcPct val="0"/>
              </a:spcAft>
            </a:pPr>
            <a:r>
              <a:rPr lang="nl-NL" sz="1400" i="1" dirty="0">
                <a:solidFill>
                  <a:srgbClr val="03273D"/>
                </a:solidFill>
                <a:latin typeface="Calibri"/>
                <a:ea typeface="ＭＳ Ｐゴシック" panose="020B0600070205080204" pitchFamily="34" charset="-128"/>
              </a:rPr>
              <a:t>Fasen</a:t>
            </a:r>
          </a:p>
        </p:txBody>
      </p:sp>
      <p:sp>
        <p:nvSpPr>
          <p:cNvPr id="38" name="Pijl: rechts 37">
            <a:extLst>
              <a:ext uri="{FF2B5EF4-FFF2-40B4-BE49-F238E27FC236}">
                <a16:creationId xmlns:a16="http://schemas.microsoft.com/office/drawing/2014/main" id="{0169F806-E0D4-4FB2-BB1B-7670BDD2A497}"/>
              </a:ext>
            </a:extLst>
          </p:cNvPr>
          <p:cNvSpPr/>
          <p:nvPr/>
        </p:nvSpPr>
        <p:spPr>
          <a:xfrm>
            <a:off x="387205" y="5773945"/>
            <a:ext cx="9284150" cy="578430"/>
          </a:xfrm>
          <a:prstGeom prst="rightArrow">
            <a:avLst/>
          </a:prstGeom>
          <a:solidFill>
            <a:srgbClr val="FFFF99"/>
          </a:solidFill>
          <a:ln w="9525" cap="flat" cmpd="sng" algn="ctr">
            <a:solidFill>
              <a:srgbClr val="5E6B7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rgbClr val="03273D"/>
                </a:solidFill>
                <a:effectLst/>
                <a:uLnTx/>
                <a:uFillTx/>
                <a:latin typeface="Calibri"/>
                <a:ea typeface="+mn-ea"/>
                <a:cs typeface="+mn-cs"/>
              </a:rPr>
              <a:t>Generieke activiteiten</a:t>
            </a:r>
          </a:p>
        </p:txBody>
      </p:sp>
      <p:sp>
        <p:nvSpPr>
          <p:cNvPr id="40" name="Tekstvak 39">
            <a:extLst>
              <a:ext uri="{FF2B5EF4-FFF2-40B4-BE49-F238E27FC236}">
                <a16:creationId xmlns:a16="http://schemas.microsoft.com/office/drawing/2014/main" id="{333784A5-856E-49D1-A774-AFA2003EB4E8}"/>
              </a:ext>
            </a:extLst>
          </p:cNvPr>
          <p:cNvSpPr txBox="1"/>
          <p:nvPr/>
        </p:nvSpPr>
        <p:spPr>
          <a:xfrm>
            <a:off x="8761635" y="2649326"/>
            <a:ext cx="1819440" cy="307777"/>
          </a:xfrm>
          <a:prstGeom prst="rect">
            <a:avLst/>
          </a:prstGeom>
          <a:noFill/>
        </p:spPr>
        <p:txBody>
          <a:bodyPr wrap="square" rtlCol="0">
            <a:spAutoFit/>
          </a:bodyPr>
          <a:lstStyle/>
          <a:p>
            <a:pPr defTabSz="457200" eaLnBrk="0" fontAlgn="base" hangingPunct="0">
              <a:spcBef>
                <a:spcPct val="0"/>
              </a:spcBef>
              <a:spcAft>
                <a:spcPct val="0"/>
              </a:spcAft>
            </a:pPr>
            <a:r>
              <a:rPr lang="nl-NL" sz="1400" b="1" dirty="0">
                <a:solidFill>
                  <a:srgbClr val="03273D"/>
                </a:solidFill>
                <a:latin typeface="Calibri"/>
                <a:ea typeface="ＭＳ Ｐゴシック" panose="020B0600070205080204" pitchFamily="34" charset="-128"/>
              </a:rPr>
              <a:t>Kennis</a:t>
            </a:r>
          </a:p>
        </p:txBody>
      </p:sp>
      <p:cxnSp>
        <p:nvCxnSpPr>
          <p:cNvPr id="5" name="Rechte verbindingslijn 4">
            <a:extLst>
              <a:ext uri="{FF2B5EF4-FFF2-40B4-BE49-F238E27FC236}">
                <a16:creationId xmlns:a16="http://schemas.microsoft.com/office/drawing/2014/main" id="{F6C6D682-4192-44BB-A27B-B8BC277189DC}"/>
              </a:ext>
            </a:extLst>
          </p:cNvPr>
          <p:cNvCxnSpPr/>
          <p:nvPr/>
        </p:nvCxnSpPr>
        <p:spPr>
          <a:xfrm>
            <a:off x="7768727" y="3707129"/>
            <a:ext cx="113520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2999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94066-F6AD-4D98-8652-373D5246EF53}"/>
              </a:ext>
            </a:extLst>
          </p:cNvPr>
          <p:cNvSpPr>
            <a:spLocks noGrp="1"/>
          </p:cNvSpPr>
          <p:nvPr>
            <p:ph type="title"/>
          </p:nvPr>
        </p:nvSpPr>
        <p:spPr/>
        <p:txBody>
          <a:bodyPr/>
          <a:lstStyle/>
          <a:p>
            <a:r>
              <a:rPr lang="nl-NL" dirty="0"/>
              <a:t>Bouwstenen van de opleiding</a:t>
            </a:r>
          </a:p>
        </p:txBody>
      </p:sp>
      <p:sp>
        <p:nvSpPr>
          <p:cNvPr id="3" name="Tijdelijke aanduiding voor inhoud 2">
            <a:extLst>
              <a:ext uri="{FF2B5EF4-FFF2-40B4-BE49-F238E27FC236}">
                <a16:creationId xmlns:a16="http://schemas.microsoft.com/office/drawing/2014/main" id="{8468D33A-6BB6-4858-AC47-4450DD235FB9}"/>
              </a:ext>
            </a:extLst>
          </p:cNvPr>
          <p:cNvSpPr>
            <a:spLocks noGrp="1"/>
          </p:cNvSpPr>
          <p:nvPr>
            <p:ph idx="1"/>
          </p:nvPr>
        </p:nvSpPr>
        <p:spPr>
          <a:xfrm>
            <a:off x="838200" y="1825625"/>
            <a:ext cx="5546558" cy="4351338"/>
          </a:xfrm>
        </p:spPr>
        <p:txBody>
          <a:bodyPr/>
          <a:lstStyle/>
          <a:p>
            <a:pPr marL="514350" indent="-514350">
              <a:buFont typeface="+mj-lt"/>
              <a:buAutoNum type="arabicPeriod"/>
            </a:pPr>
            <a:r>
              <a:rPr lang="nl-NL" dirty="0"/>
              <a:t>EPA’s</a:t>
            </a:r>
          </a:p>
          <a:p>
            <a:pPr marL="514350" indent="-514350">
              <a:buFont typeface="+mj-lt"/>
              <a:buAutoNum type="arabicPeriod"/>
            </a:pPr>
            <a:r>
              <a:rPr lang="nl-NL" dirty="0"/>
              <a:t>Generieke activiteiten</a:t>
            </a:r>
          </a:p>
          <a:p>
            <a:pPr marL="514350" indent="-514350">
              <a:buFont typeface="+mj-lt"/>
              <a:buAutoNum type="arabicPeriod"/>
            </a:pPr>
            <a:r>
              <a:rPr lang="nl-NL" dirty="0"/>
              <a:t>Verdiepingsstages</a:t>
            </a:r>
          </a:p>
          <a:p>
            <a:pPr marL="514350" indent="-514350">
              <a:buFont typeface="+mj-lt"/>
              <a:buAutoNum type="arabicPeriod"/>
            </a:pPr>
            <a:r>
              <a:rPr lang="nl-NL" dirty="0"/>
              <a:t>Kennis: lijnleren, blokleren, ander onderwijs en zelfstudie</a:t>
            </a:r>
          </a:p>
        </p:txBody>
      </p:sp>
      <p:pic>
        <p:nvPicPr>
          <p:cNvPr id="5" name="Afbeelding 4">
            <a:extLst>
              <a:ext uri="{FF2B5EF4-FFF2-40B4-BE49-F238E27FC236}">
                <a16:creationId xmlns:a16="http://schemas.microsoft.com/office/drawing/2014/main" id="{B47B6925-1944-4902-BA61-3C5AC28656E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643" y="1825625"/>
            <a:ext cx="4908883" cy="3681662"/>
          </a:xfrm>
          <a:prstGeom prst="rect">
            <a:avLst/>
          </a:prstGeom>
        </p:spPr>
      </p:pic>
      <p:sp>
        <p:nvSpPr>
          <p:cNvPr id="6" name="Tekstvak 5">
            <a:extLst>
              <a:ext uri="{FF2B5EF4-FFF2-40B4-BE49-F238E27FC236}">
                <a16:creationId xmlns:a16="http://schemas.microsoft.com/office/drawing/2014/main" id="{9A4A9FE6-A14C-4CF6-9764-0FC8F7DD7259}"/>
              </a:ext>
            </a:extLst>
          </p:cNvPr>
          <p:cNvSpPr txBox="1"/>
          <p:nvPr/>
        </p:nvSpPr>
        <p:spPr>
          <a:xfrm>
            <a:off x="1524000" y="6858000"/>
            <a:ext cx="9144000" cy="230832"/>
          </a:xfrm>
          <a:prstGeom prst="rect">
            <a:avLst/>
          </a:prstGeom>
          <a:noFill/>
        </p:spPr>
        <p:txBody>
          <a:bodyPr wrap="square" rtlCol="0">
            <a:spAutoFit/>
          </a:bodyPr>
          <a:lstStyle/>
          <a:p>
            <a:r>
              <a:rPr lang="nl-NL" sz="900">
                <a:hlinkClick r:id="rId4" tooltip="https://de.wikipedia.org/wiki/Klinker"/>
              </a:rPr>
              <a:t>Deze foto</a:t>
            </a:r>
            <a:r>
              <a:rPr lang="nl-NL" sz="900"/>
              <a:t> van Onbekende auteur is gelicentieerd onder </a:t>
            </a:r>
            <a:r>
              <a:rPr lang="nl-NL" sz="900">
                <a:hlinkClick r:id="rId5" tooltip="https://creativecommons.org/licenses/by-sa/3.0/"/>
              </a:rPr>
              <a:t>CC BY-SA</a:t>
            </a:r>
            <a:endParaRPr lang="nl-NL" sz="900"/>
          </a:p>
        </p:txBody>
      </p:sp>
    </p:spTree>
    <p:extLst>
      <p:ext uri="{BB962C8B-B14F-4D97-AF65-F5344CB8AC3E}">
        <p14:creationId xmlns:p14="http://schemas.microsoft.com/office/powerpoint/2010/main" val="379205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6E49C-453A-4FEF-BBC7-3E7014D99640}"/>
              </a:ext>
            </a:extLst>
          </p:cNvPr>
          <p:cNvSpPr txBox="1">
            <a:spLocks noGrp="1"/>
          </p:cNvSpPr>
          <p:nvPr>
            <p:ph type="title"/>
          </p:nvPr>
        </p:nvSpPr>
        <p:spPr/>
        <p:txBody>
          <a:bodyPr/>
          <a:lstStyle/>
          <a:p>
            <a:pPr lvl="0"/>
            <a:r>
              <a:rPr lang="nl-NL"/>
              <a:t>EPA’s als bouwstenen van de opleiding</a:t>
            </a:r>
            <a:endParaRPr lang="en-GB"/>
          </a:p>
        </p:txBody>
      </p:sp>
      <p:sp>
        <p:nvSpPr>
          <p:cNvPr id="3" name="Rectangle 1">
            <a:extLst>
              <a:ext uri="{FF2B5EF4-FFF2-40B4-BE49-F238E27FC236}">
                <a16:creationId xmlns:a16="http://schemas.microsoft.com/office/drawing/2014/main" id="{3AAA1B6E-598C-4884-ADF2-ECF942C61098}"/>
              </a:ext>
            </a:extLst>
          </p:cNvPr>
          <p:cNvSpPr txBox="1">
            <a:spLocks noGrp="1"/>
          </p:cNvSpPr>
          <p:nvPr>
            <p:ph idx="1"/>
          </p:nvPr>
        </p:nvSpPr>
        <p:spPr>
          <a:xfrm>
            <a:off x="6943725" y="2459507"/>
            <a:ext cx="4714875" cy="1938994"/>
          </a:xfrm>
        </p:spPr>
        <p:txBody>
          <a:bodyPr anchor="ctr">
            <a:spAutoFit/>
          </a:bodyPr>
          <a:lstStyle/>
          <a:p>
            <a:pPr lvl="0" hangingPunct="0">
              <a:lnSpc>
                <a:spcPct val="100000"/>
              </a:lnSpc>
              <a:spcBef>
                <a:spcPts val="0"/>
              </a:spcBef>
            </a:pPr>
            <a:r>
              <a:rPr lang="nl-NL" sz="2400">
                <a:latin typeface="Arial" pitchFamily="34"/>
                <a:cs typeface="Arial" pitchFamily="34"/>
                <a:hlinkClick r:id="rId5"/>
              </a:rPr>
              <a:t>https://www.medischevervolgopleidingen.nl/ondersteuningsmateriaal/animatie-individualisering-opleidingsduur</a:t>
            </a:r>
            <a:endParaRPr lang="nl-NL" sz="2400">
              <a:latin typeface="Arial" pitchFamily="34"/>
              <a:cs typeface="Arial" pitchFamily="34"/>
            </a:endParaRPr>
          </a:p>
          <a:p>
            <a:pPr marL="0" lvl="0" indent="0" hangingPunct="0">
              <a:lnSpc>
                <a:spcPct val="100000"/>
              </a:lnSpc>
              <a:spcBef>
                <a:spcPts val="0"/>
              </a:spcBef>
              <a:buNone/>
            </a:pPr>
            <a:endParaRPr lang="nl-NL" sz="2400">
              <a:latin typeface="Arial" pitchFamily="34"/>
              <a:cs typeface="Arial" pitchFamily="34"/>
            </a:endParaRPr>
          </a:p>
        </p:txBody>
      </p:sp>
      <p:pic>
        <p:nvPicPr>
          <p:cNvPr id="4" name="Afbeelding 5">
            <a:extLst>
              <a:ext uri="{FF2B5EF4-FFF2-40B4-BE49-F238E27FC236}">
                <a16:creationId xmlns:a16="http://schemas.microsoft.com/office/drawing/2014/main" id="{E15DC0FE-F39D-4590-8030-0E29EDB02C2B}"/>
              </a:ext>
            </a:extLst>
          </p:cNvPr>
          <p:cNvPicPr>
            <a:picLocks noChangeAspect="1"/>
          </p:cNvPicPr>
          <p:nvPr/>
        </p:nvPicPr>
        <p:blipFill>
          <a:blip r:embed="rId6"/>
          <a:stretch>
            <a:fillRect/>
          </a:stretch>
        </p:blipFill>
        <p:spPr>
          <a:xfrm>
            <a:off x="274320" y="1902244"/>
            <a:ext cx="6320790" cy="4408916"/>
          </a:xfrm>
          <a:prstGeom prst="rect">
            <a:avLst/>
          </a:prstGeom>
          <a:noFill/>
          <a:ln cap="flat">
            <a:noFill/>
          </a:ln>
        </p:spPr>
      </p:pic>
      <p:pic>
        <p:nvPicPr>
          <p:cNvPr id="5" name="Onlinemedia 4">
            <a:extLst>
              <a:ext uri="{FF2B5EF4-FFF2-40B4-BE49-F238E27FC236}">
                <a16:creationId xmlns:a16="http://schemas.microsoft.com/office/drawing/2014/main" id="{62E60FC9-A98C-4E40-A181-30D7A36A3F27}"/>
              </a:ext>
            </a:extLst>
          </p:cNvPr>
          <p:cNvPicPr>
            <a:picLocks noChangeAspect="1"/>
          </p:cNvPicPr>
          <p:nvPr>
            <a:videoFile r:link="rId1"/>
            <p:extLst>
              <p:ext uri="{DAA4B4D4-6D71-4841-9C94-3DE7FCFB9230}">
                <p14:media xmlns:p14="http://schemas.microsoft.com/office/powerpoint/2010/main" r:link="rId2"/>
              </p:ext>
            </p:extLst>
          </p:nvPr>
        </p:nvPicPr>
        <p:blipFill>
          <a:blip r:embed="rId7"/>
          <a:stretch>
            <a:fillRect/>
          </a:stretch>
        </p:blipFill>
        <p:spPr>
          <a:xfrm>
            <a:off x="7873998" y="4419029"/>
            <a:ext cx="3784602" cy="2128841"/>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4790A-FA6E-4121-BE34-73BD1BBCA4CB}"/>
              </a:ext>
            </a:extLst>
          </p:cNvPr>
          <p:cNvSpPr txBox="1">
            <a:spLocks noGrp="1"/>
          </p:cNvSpPr>
          <p:nvPr>
            <p:ph type="title"/>
          </p:nvPr>
        </p:nvSpPr>
        <p:spPr/>
        <p:txBody>
          <a:bodyPr/>
          <a:lstStyle/>
          <a:p>
            <a:pPr lvl="0"/>
            <a:r>
              <a:rPr lang="nl-NL" dirty="0"/>
              <a:t>EPA kenmerken</a:t>
            </a:r>
            <a:endParaRPr lang="en-GB" dirty="0"/>
          </a:p>
        </p:txBody>
      </p:sp>
      <p:pic>
        <p:nvPicPr>
          <p:cNvPr id="6" name="Afbeelding 5" descr="Afbeelding met tekst&#10;&#10;Automatisch gegenereerde beschrijving">
            <a:extLst>
              <a:ext uri="{FF2B5EF4-FFF2-40B4-BE49-F238E27FC236}">
                <a16:creationId xmlns:a16="http://schemas.microsoft.com/office/drawing/2014/main" id="{B97C0990-873B-4FA7-B879-9722CBED1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04431"/>
            <a:ext cx="9907138" cy="49535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4790A-FA6E-4121-BE34-73BD1BBCA4CB}"/>
              </a:ext>
            </a:extLst>
          </p:cNvPr>
          <p:cNvSpPr txBox="1">
            <a:spLocks noGrp="1"/>
          </p:cNvSpPr>
          <p:nvPr>
            <p:ph type="title"/>
          </p:nvPr>
        </p:nvSpPr>
        <p:spPr/>
        <p:txBody>
          <a:bodyPr/>
          <a:lstStyle/>
          <a:p>
            <a:pPr lvl="0"/>
            <a:r>
              <a:rPr lang="nl-NL" dirty="0"/>
              <a:t>EPA definitie</a:t>
            </a:r>
            <a:endParaRPr lang="en-GB" dirty="0"/>
          </a:p>
        </p:txBody>
      </p:sp>
      <p:pic>
        <p:nvPicPr>
          <p:cNvPr id="4" name="Afbeelding 6">
            <a:extLst>
              <a:ext uri="{FF2B5EF4-FFF2-40B4-BE49-F238E27FC236}">
                <a16:creationId xmlns:a16="http://schemas.microsoft.com/office/drawing/2014/main" id="{43D45A8B-342C-47E7-85CE-FF4792024649}"/>
              </a:ext>
            </a:extLst>
          </p:cNvPr>
          <p:cNvPicPr>
            <a:picLocks noChangeAspect="1"/>
          </p:cNvPicPr>
          <p:nvPr/>
        </p:nvPicPr>
        <p:blipFill>
          <a:blip r:embed="rId3"/>
          <a:stretch>
            <a:fillRect/>
          </a:stretch>
        </p:blipFill>
        <p:spPr>
          <a:xfrm>
            <a:off x="1498601" y="3619943"/>
            <a:ext cx="7939753" cy="3229489"/>
          </a:xfrm>
          <a:prstGeom prst="rect">
            <a:avLst/>
          </a:prstGeom>
          <a:noFill/>
          <a:ln cap="flat">
            <a:noFill/>
          </a:ln>
        </p:spPr>
      </p:pic>
      <p:pic>
        <p:nvPicPr>
          <p:cNvPr id="5" name="Afbeelding 4">
            <a:extLst>
              <a:ext uri="{FF2B5EF4-FFF2-40B4-BE49-F238E27FC236}">
                <a16:creationId xmlns:a16="http://schemas.microsoft.com/office/drawing/2014/main" id="{C558DAE2-3BB0-4A25-B76C-E14FAA4E3676}"/>
              </a:ext>
            </a:extLst>
          </p:cNvPr>
          <p:cNvPicPr>
            <a:picLocks noChangeAspect="1"/>
          </p:cNvPicPr>
          <p:nvPr/>
        </p:nvPicPr>
        <p:blipFill>
          <a:blip r:embed="rId4"/>
          <a:srcRect l="37000" t="40196" r="22833" b="42863"/>
          <a:stretch>
            <a:fillRect/>
          </a:stretch>
        </p:blipFill>
        <p:spPr>
          <a:xfrm>
            <a:off x="1663700" y="1877902"/>
            <a:ext cx="7774654" cy="1742041"/>
          </a:xfrm>
          <a:prstGeom prst="rect">
            <a:avLst/>
          </a:prstGeom>
          <a:noFill/>
          <a:ln cap="flat">
            <a:noFill/>
          </a:ln>
        </p:spPr>
      </p:pic>
    </p:spTree>
    <p:extLst>
      <p:ext uri="{BB962C8B-B14F-4D97-AF65-F5344CB8AC3E}">
        <p14:creationId xmlns:p14="http://schemas.microsoft.com/office/powerpoint/2010/main" val="23273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a:extLst>
              <a:ext uri="{FF2B5EF4-FFF2-40B4-BE49-F238E27FC236}">
                <a16:creationId xmlns:a16="http://schemas.microsoft.com/office/drawing/2014/main" id="{91DCD27D-BD94-4C89-B1EA-A56B36C5F237}"/>
              </a:ext>
            </a:extLst>
          </p:cNvPr>
          <p:cNvPicPr>
            <a:picLocks noChangeAspect="1"/>
          </p:cNvPicPr>
          <p:nvPr/>
        </p:nvPicPr>
        <p:blipFill>
          <a:blip r:embed="rId3"/>
          <a:srcRect r="22830" b="26625"/>
          <a:stretch>
            <a:fillRect/>
          </a:stretch>
        </p:blipFill>
        <p:spPr>
          <a:xfrm>
            <a:off x="2782081" y="55342"/>
            <a:ext cx="8858045" cy="6231157"/>
          </a:xfrm>
          <a:prstGeom prst="rect">
            <a:avLst/>
          </a:prstGeom>
          <a:noFill/>
          <a:ln cap="flat">
            <a:noFill/>
          </a:ln>
        </p:spPr>
      </p:pic>
      <p:sp>
        <p:nvSpPr>
          <p:cNvPr id="3" name="Tekstvak 2">
            <a:extLst>
              <a:ext uri="{FF2B5EF4-FFF2-40B4-BE49-F238E27FC236}">
                <a16:creationId xmlns:a16="http://schemas.microsoft.com/office/drawing/2014/main" id="{BDF022D2-EA7B-440D-BADE-773759C91BB2}"/>
              </a:ext>
            </a:extLst>
          </p:cNvPr>
          <p:cNvSpPr txBox="1"/>
          <p:nvPr/>
        </p:nvSpPr>
        <p:spPr>
          <a:xfrm>
            <a:off x="2782081" y="6286499"/>
            <a:ext cx="8254887" cy="369332"/>
          </a:xfrm>
          <a:prstGeom prst="rect">
            <a:avLst/>
          </a:prstGeom>
          <a:solidFill>
            <a:srgbClr val="00B05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1" i="0" u="sng" strike="noStrike" kern="1200" cap="none" spc="0" baseline="0" dirty="0">
                <a:solidFill>
                  <a:srgbClr val="000000"/>
                </a:solidFill>
                <a:uFillTx/>
                <a:latin typeface="Calibri"/>
              </a:rPr>
              <a:t>Verdiepingsstages:</a:t>
            </a:r>
            <a:r>
              <a:rPr lang="nl-NL" sz="1800" b="0" i="0" u="none" strike="noStrike" kern="1200" cap="none" spc="0" baseline="0" dirty="0">
                <a:solidFill>
                  <a:srgbClr val="000000"/>
                </a:solidFill>
                <a:uFillTx/>
                <a:latin typeface="Calibri"/>
              </a:rPr>
              <a:t> te  ontwikkelen op basis van een format door elke OOR</a:t>
            </a:r>
            <a:endParaRPr lang="en-GB" sz="1800" b="0" i="0" u="none" strike="noStrike" kern="1200" cap="none" spc="0" baseline="0" dirty="0">
              <a:solidFill>
                <a:srgbClr val="000000"/>
              </a:solidFill>
              <a:uFillTx/>
              <a:latin typeface="Calibri"/>
            </a:endParaRPr>
          </a:p>
        </p:txBody>
      </p:sp>
      <p:sp>
        <p:nvSpPr>
          <p:cNvPr id="4" name="Titel 1">
            <a:extLst>
              <a:ext uri="{FF2B5EF4-FFF2-40B4-BE49-F238E27FC236}">
                <a16:creationId xmlns:a16="http://schemas.microsoft.com/office/drawing/2014/main" id="{36BF1394-FE56-4340-8C00-8079123B9009}"/>
              </a:ext>
            </a:extLst>
          </p:cNvPr>
          <p:cNvSpPr txBox="1">
            <a:spLocks noGrp="1"/>
          </p:cNvSpPr>
          <p:nvPr>
            <p:ph type="title"/>
          </p:nvPr>
        </p:nvSpPr>
        <p:spPr>
          <a:xfrm>
            <a:off x="0" y="55342"/>
            <a:ext cx="10515600" cy="1325563"/>
          </a:xfrm>
        </p:spPr>
        <p:txBody>
          <a:bodyPr/>
          <a:lstStyle/>
          <a:p>
            <a:pPr lvl="0"/>
            <a:r>
              <a:rPr lang="nl-NL" dirty="0"/>
              <a:t>12 EPA’s: </a:t>
            </a:r>
            <a:endParaRPr lang="en-GB" dirty="0"/>
          </a:p>
        </p:txBody>
      </p:sp>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748</TotalTime>
  <Words>2314</Words>
  <Application>Microsoft Office PowerPoint</Application>
  <PresentationFormat>Breedbeeld</PresentationFormat>
  <Paragraphs>275</Paragraphs>
  <Slides>26</Slides>
  <Notes>22</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26</vt:i4>
      </vt:variant>
    </vt:vector>
  </HeadingPairs>
  <TitlesOfParts>
    <vt:vector size="31" baseType="lpstr">
      <vt:lpstr>Arial</vt:lpstr>
      <vt:lpstr>Calibri</vt:lpstr>
      <vt:lpstr>Gill Sans MT</vt:lpstr>
      <vt:lpstr>Wingdings</vt:lpstr>
      <vt:lpstr>Kantoorthema</vt:lpstr>
      <vt:lpstr>Landelijk Opleidingsplan BETER in Beweging</vt:lpstr>
      <vt:lpstr>Inhoud</vt:lpstr>
      <vt:lpstr>Belangrijkste veranderingen  opleidingsplan</vt:lpstr>
      <vt:lpstr>Duur, fasering en bouwstenen opleiding</vt:lpstr>
      <vt:lpstr>Bouwstenen van de opleiding</vt:lpstr>
      <vt:lpstr>EPA’s als bouwstenen van de opleiding</vt:lpstr>
      <vt:lpstr>EPA kenmerken</vt:lpstr>
      <vt:lpstr>EPA definitie</vt:lpstr>
      <vt:lpstr>12 EPA’s: </vt:lpstr>
      <vt:lpstr>Relatie EPA’s met competenties</vt:lpstr>
      <vt:lpstr>Generieke activiteiten</vt:lpstr>
      <vt:lpstr>Verdiepingsstage </vt:lpstr>
      <vt:lpstr>Kennis</vt:lpstr>
      <vt:lpstr>Samenhang thema’s en EPA’s</vt:lpstr>
      <vt:lpstr>Samenhang tussen alle bouwstenen</vt:lpstr>
      <vt:lpstr>Informatie en tools:</vt:lpstr>
      <vt:lpstr>Planning van de opleiding</vt:lpstr>
      <vt:lpstr>Voorbeeld opleidingstraject aios: planning EPA’s</vt:lpstr>
      <vt:lpstr>Nieuw e-portfolio</vt:lpstr>
      <vt:lpstr>Bekwaam verklaren</vt:lpstr>
      <vt:lpstr>Concept proces van bekwaam verklaren</vt:lpstr>
      <vt:lpstr>Vertrouwenscriteria:  woorden voor ‘onderbuikgevoel’</vt:lpstr>
      <vt:lpstr>PowerPoint-presentatie</vt:lpstr>
      <vt:lpstr>Hoe het EPA-gericht opleiden en beoordelen in te richten? </vt:lpstr>
      <vt:lpstr>Voorlopige planning</vt:lpstr>
      <vt:lpstr>Vragen en opmerkingen?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Sigrid van Haaster</dc:creator>
  <cp:lastModifiedBy>Maud Oomen</cp:lastModifiedBy>
  <cp:revision>73</cp:revision>
  <dcterms:created xsi:type="dcterms:W3CDTF">2017-12-11T19:09:20Z</dcterms:created>
  <dcterms:modified xsi:type="dcterms:W3CDTF">2019-11-28T14:13:20Z</dcterms:modified>
</cp:coreProperties>
</file>