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9" r:id="rId5"/>
    <p:sldId id="260" r:id="rId6"/>
    <p:sldId id="269" r:id="rId7"/>
    <p:sldId id="261" r:id="rId8"/>
    <p:sldId id="262" r:id="rId9"/>
    <p:sldId id="263" r:id="rId10"/>
    <p:sldId id="277" r:id="rId11"/>
    <p:sldId id="265" r:id="rId12"/>
    <p:sldId id="266" r:id="rId13"/>
    <p:sldId id="267" r:id="rId14"/>
    <p:sldId id="268" r:id="rId15"/>
    <p:sldId id="276" r:id="rId16"/>
    <p:sldId id="274" r:id="rId17"/>
    <p:sldId id="275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7CA152-7383-B230-B334-F40BEBFEAE6F}" name="Lagrand, R.S. (Rimke)" initials="RL" userId="S::r.lagrand@amsterdamumc.nl::75340e7c-4d82-4138-842c-a450ec888c86" providerId="AD"/>
  <p188:author id="{DB07C07D-EABB-3076-9FF6-D5075BA4DF37}" name="Ilse van Nes" initials="Iv" userId="b589301c7637b641" providerId="Windows Live"/>
  <p188:author id="{3BC37BDD-0CAD-9CC8-642A-93030C111ED7}" name="Larissa van den Bogaard" initials="Lv" userId="S::Larissa.vandenBogaard@adelantegroep.nl::9798e127-82c0-4169-bf55-429265305b9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39CB7-358E-434D-B1D9-1D751619EFF1}" v="2" dt="2025-02-05T13:34:11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89"/>
  </p:normalViewPr>
  <p:slideViewPr>
    <p:cSldViewPr snapToGrid="0" snapToObjects="1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d Oomen" userId="2d0ab8ed-48bc-4edb-98fc-87a4f0752440" providerId="ADAL" clId="{EF839CB7-358E-434D-B1D9-1D751619EFF1}"/>
    <pc:docChg chg="undo custSel delSld modSld">
      <pc:chgData name="Maud Oomen" userId="2d0ab8ed-48bc-4edb-98fc-87a4f0752440" providerId="ADAL" clId="{EF839CB7-358E-434D-B1D9-1D751619EFF1}" dt="2025-02-05T13:36:58.269" v="745" actId="14100"/>
      <pc:docMkLst>
        <pc:docMk/>
      </pc:docMkLst>
      <pc:sldChg chg="modSp mod">
        <pc:chgData name="Maud Oomen" userId="2d0ab8ed-48bc-4edb-98fc-87a4f0752440" providerId="ADAL" clId="{EF839CB7-358E-434D-B1D9-1D751619EFF1}" dt="2025-02-05T11:01:43.880" v="289" actId="20577"/>
        <pc:sldMkLst>
          <pc:docMk/>
          <pc:sldMk cId="2680399048" sldId="261"/>
        </pc:sldMkLst>
        <pc:spChg chg="mod">
          <ac:chgData name="Maud Oomen" userId="2d0ab8ed-48bc-4edb-98fc-87a4f0752440" providerId="ADAL" clId="{EF839CB7-358E-434D-B1D9-1D751619EFF1}" dt="2025-02-05T11:01:43.880" v="289" actId="20577"/>
          <ac:spMkLst>
            <pc:docMk/>
            <pc:sldMk cId="2680399048" sldId="261"/>
            <ac:spMk id="3" creationId="{A434E415-E7C3-F136-5F56-AFDBA4D771BB}"/>
          </ac:spMkLst>
        </pc:spChg>
      </pc:sldChg>
      <pc:sldChg chg="modSp mod modCm">
        <pc:chgData name="Maud Oomen" userId="2d0ab8ed-48bc-4edb-98fc-87a4f0752440" providerId="ADAL" clId="{EF839CB7-358E-434D-B1D9-1D751619EFF1}" dt="2025-02-05T10:59:19.468" v="239" actId="113"/>
        <pc:sldMkLst>
          <pc:docMk/>
          <pc:sldMk cId="1838221707" sldId="263"/>
        </pc:sldMkLst>
        <pc:spChg chg="mod">
          <ac:chgData name="Maud Oomen" userId="2d0ab8ed-48bc-4edb-98fc-87a4f0752440" providerId="ADAL" clId="{EF839CB7-358E-434D-B1D9-1D751619EFF1}" dt="2025-02-05T10:59:19.468" v="239" actId="113"/>
          <ac:spMkLst>
            <pc:docMk/>
            <pc:sldMk cId="1838221707" sldId="263"/>
            <ac:spMk id="3" creationId="{AE5F5872-FD17-F29B-62DE-3B7B9B8FCA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0:59:07.243" v="238" actId="20577"/>
              <pc2:cmMkLst xmlns:pc2="http://schemas.microsoft.com/office/powerpoint/2019/9/main/command">
                <pc:docMk/>
                <pc:sldMk cId="1838221707" sldId="263"/>
                <pc2:cmMk id="{D6AC2A6A-3148-2643-9A94-C0574888558D}"/>
              </pc2:cmMkLst>
            </pc226:cmChg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0:59:07.243" v="238" actId="20577"/>
              <pc2:cmMkLst xmlns:pc2="http://schemas.microsoft.com/office/powerpoint/2019/9/main/command">
                <pc:docMk/>
                <pc:sldMk cId="1838221707" sldId="263"/>
                <pc2:cmMk id="{A7878AD1-5397-754F-BF48-DBFC896150A2}"/>
              </pc2:cmMkLst>
            </pc226:cmChg>
          </p:ext>
        </pc:extLst>
      </pc:sldChg>
      <pc:sldChg chg="modSp mod modCm">
        <pc:chgData name="Maud Oomen" userId="2d0ab8ed-48bc-4edb-98fc-87a4f0752440" providerId="ADAL" clId="{EF839CB7-358E-434D-B1D9-1D751619EFF1}" dt="2025-02-05T11:05:01.029" v="418" actId="20577"/>
        <pc:sldMkLst>
          <pc:docMk/>
          <pc:sldMk cId="3286938996" sldId="265"/>
        </pc:sldMkLst>
        <pc:spChg chg="mod">
          <ac:chgData name="Maud Oomen" userId="2d0ab8ed-48bc-4edb-98fc-87a4f0752440" providerId="ADAL" clId="{EF839CB7-358E-434D-B1D9-1D751619EFF1}" dt="2025-02-05T11:05:01.029" v="418" actId="20577"/>
          <ac:spMkLst>
            <pc:docMk/>
            <pc:sldMk cId="3286938996" sldId="265"/>
            <ac:spMk id="3" creationId="{E866822E-8103-BBCB-7095-B0BF33E65F9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1:05:01.029" v="418" actId="20577"/>
              <pc2:cmMkLst xmlns:pc2="http://schemas.microsoft.com/office/powerpoint/2019/9/main/command">
                <pc:docMk/>
                <pc:sldMk cId="3286938996" sldId="265"/>
                <pc2:cmMk id="{3A3C3956-81FF-463F-8140-4D5D0877D996}"/>
              </pc2:cmMkLst>
            </pc226:cmChg>
          </p:ext>
        </pc:extLst>
      </pc:sldChg>
      <pc:sldChg chg="modSp mod modCm">
        <pc:chgData name="Maud Oomen" userId="2d0ab8ed-48bc-4edb-98fc-87a4f0752440" providerId="ADAL" clId="{EF839CB7-358E-434D-B1D9-1D751619EFF1}" dt="2025-02-05T11:08:27.922" v="648" actId="20577"/>
        <pc:sldMkLst>
          <pc:docMk/>
          <pc:sldMk cId="3123673167" sldId="266"/>
        </pc:sldMkLst>
        <pc:spChg chg="mod">
          <ac:chgData name="Maud Oomen" userId="2d0ab8ed-48bc-4edb-98fc-87a4f0752440" providerId="ADAL" clId="{EF839CB7-358E-434D-B1D9-1D751619EFF1}" dt="2025-02-05T11:08:27.922" v="648" actId="20577"/>
          <ac:spMkLst>
            <pc:docMk/>
            <pc:sldMk cId="3123673167" sldId="266"/>
            <ac:spMk id="3" creationId="{2129F63E-50B1-1A0C-A37F-A1C04D3869D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1:07:36.509" v="539" actId="20577"/>
              <pc2:cmMkLst xmlns:pc2="http://schemas.microsoft.com/office/powerpoint/2019/9/main/command">
                <pc:docMk/>
                <pc:sldMk cId="3123673167" sldId="266"/>
                <pc2:cmMk id="{6984D204-C50E-4175-AC84-2E117DFCF1FD}"/>
              </pc2:cmMkLst>
            </pc226:cmChg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1:08:11.117" v="593" actId="20577"/>
              <pc2:cmMkLst xmlns:pc2="http://schemas.microsoft.com/office/powerpoint/2019/9/main/command">
                <pc:docMk/>
                <pc:sldMk cId="3123673167" sldId="266"/>
                <pc2:cmMk id="{8AE8A795-97CF-4C80-9404-0732A558BF5D}"/>
              </pc2:cmMkLst>
            </pc226:cmChg>
          </p:ext>
        </pc:extLst>
      </pc:sldChg>
      <pc:sldChg chg="addSp modSp mod">
        <pc:chgData name="Maud Oomen" userId="2d0ab8ed-48bc-4edb-98fc-87a4f0752440" providerId="ADAL" clId="{EF839CB7-358E-434D-B1D9-1D751619EFF1}" dt="2025-02-05T13:36:58.269" v="745" actId="14100"/>
        <pc:sldMkLst>
          <pc:docMk/>
          <pc:sldMk cId="49624594" sldId="267"/>
        </pc:sldMkLst>
        <pc:spChg chg="mod">
          <ac:chgData name="Maud Oomen" userId="2d0ab8ed-48bc-4edb-98fc-87a4f0752440" providerId="ADAL" clId="{EF839CB7-358E-434D-B1D9-1D751619EFF1}" dt="2025-02-05T13:34:10.608" v="726" actId="6549"/>
          <ac:spMkLst>
            <pc:docMk/>
            <pc:sldMk cId="49624594" sldId="267"/>
            <ac:spMk id="3" creationId="{038C7523-1DCF-C334-6752-A133295A6237}"/>
          </ac:spMkLst>
        </pc:spChg>
        <pc:graphicFrameChg chg="add mod modGraphic">
          <ac:chgData name="Maud Oomen" userId="2d0ab8ed-48bc-4edb-98fc-87a4f0752440" providerId="ADAL" clId="{EF839CB7-358E-434D-B1D9-1D751619EFF1}" dt="2025-02-05T13:36:58.269" v="745" actId="14100"/>
          <ac:graphicFrameMkLst>
            <pc:docMk/>
            <pc:sldMk cId="49624594" sldId="267"/>
            <ac:graphicFrameMk id="4" creationId="{9D11E7E3-C3E2-BC27-71A4-C8D96E2B0969}"/>
          </ac:graphicFrameMkLst>
        </pc:graphicFrameChg>
        <pc:picChg chg="mod">
          <ac:chgData name="Maud Oomen" userId="2d0ab8ed-48bc-4edb-98fc-87a4f0752440" providerId="ADAL" clId="{EF839CB7-358E-434D-B1D9-1D751619EFF1}" dt="2025-02-05T11:08:50.968" v="652" actId="1076"/>
          <ac:picMkLst>
            <pc:docMk/>
            <pc:sldMk cId="49624594" sldId="267"/>
            <ac:picMk id="1026" creationId="{7CCBC705-E023-3BF1-7D92-15E8441CA5CC}"/>
          </ac:picMkLst>
        </pc:picChg>
      </pc:sldChg>
      <pc:sldChg chg="modSp mod">
        <pc:chgData name="Maud Oomen" userId="2d0ab8ed-48bc-4edb-98fc-87a4f0752440" providerId="ADAL" clId="{EF839CB7-358E-434D-B1D9-1D751619EFF1}" dt="2025-02-05T10:55:59.625" v="88" actId="5793"/>
        <pc:sldMkLst>
          <pc:docMk/>
          <pc:sldMk cId="1436726391" sldId="268"/>
        </pc:sldMkLst>
        <pc:spChg chg="mod">
          <ac:chgData name="Maud Oomen" userId="2d0ab8ed-48bc-4edb-98fc-87a4f0752440" providerId="ADAL" clId="{EF839CB7-358E-434D-B1D9-1D751619EFF1}" dt="2025-02-05T10:55:59.625" v="88" actId="5793"/>
          <ac:spMkLst>
            <pc:docMk/>
            <pc:sldMk cId="1436726391" sldId="268"/>
            <ac:spMk id="3" creationId="{F49449A5-A4A9-B1AD-2AC8-22D2F1ACB377}"/>
          </ac:spMkLst>
        </pc:spChg>
      </pc:sldChg>
      <pc:sldChg chg="modSp del mod">
        <pc:chgData name="Maud Oomen" userId="2d0ab8ed-48bc-4edb-98fc-87a4f0752440" providerId="ADAL" clId="{EF839CB7-358E-434D-B1D9-1D751619EFF1}" dt="2025-02-05T11:04:22.861" v="343" actId="47"/>
        <pc:sldMkLst>
          <pc:docMk/>
          <pc:sldMk cId="1747977804" sldId="272"/>
        </pc:sldMkLst>
        <pc:spChg chg="mod">
          <ac:chgData name="Maud Oomen" userId="2d0ab8ed-48bc-4edb-98fc-87a4f0752440" providerId="ADAL" clId="{EF839CB7-358E-434D-B1D9-1D751619EFF1}" dt="2025-02-05T11:01:54.535" v="302" actId="20577"/>
          <ac:spMkLst>
            <pc:docMk/>
            <pc:sldMk cId="1747977804" sldId="272"/>
            <ac:spMk id="2" creationId="{1D6C1FA5-1749-6F4B-ADC6-EF26E3FB2663}"/>
          </ac:spMkLst>
        </pc:spChg>
      </pc:sldChg>
      <pc:sldChg chg="addSp delSp modSp mod modCm">
        <pc:chgData name="Maud Oomen" userId="2d0ab8ed-48bc-4edb-98fc-87a4f0752440" providerId="ADAL" clId="{EF839CB7-358E-434D-B1D9-1D751619EFF1}" dt="2025-02-05T11:57:19.856" v="725" actId="6549"/>
        <pc:sldMkLst>
          <pc:docMk/>
          <pc:sldMk cId="1612477819" sldId="276"/>
        </pc:sldMkLst>
        <pc:spChg chg="mod">
          <ac:chgData name="Maud Oomen" userId="2d0ab8ed-48bc-4edb-98fc-87a4f0752440" providerId="ADAL" clId="{EF839CB7-358E-434D-B1D9-1D751619EFF1}" dt="2025-02-05T11:09:39.956" v="701" actId="255"/>
          <ac:spMkLst>
            <pc:docMk/>
            <pc:sldMk cId="1612477819" sldId="276"/>
            <ac:spMk id="19" creationId="{9997943B-CDCB-20AF-F165-28FCDBB3E96A}"/>
          </ac:spMkLst>
        </pc:spChg>
        <pc:spChg chg="mod">
          <ac:chgData name="Maud Oomen" userId="2d0ab8ed-48bc-4edb-98fc-87a4f0752440" providerId="ADAL" clId="{EF839CB7-358E-434D-B1D9-1D751619EFF1}" dt="2025-02-05T11:57:19.856" v="725" actId="6549"/>
          <ac:spMkLst>
            <pc:docMk/>
            <pc:sldMk cId="1612477819" sldId="276"/>
            <ac:spMk id="27" creationId="{70A6F621-26E5-CB15-9671-0FB3E9A2195B}"/>
          </ac:spMkLst>
        </pc:spChg>
        <pc:spChg chg="mod">
          <ac:chgData name="Maud Oomen" userId="2d0ab8ed-48bc-4edb-98fc-87a4f0752440" providerId="ADAL" clId="{EF839CB7-358E-434D-B1D9-1D751619EFF1}" dt="2025-02-05T11:09:28.669" v="700" actId="14100"/>
          <ac:spMkLst>
            <pc:docMk/>
            <pc:sldMk cId="1612477819" sldId="276"/>
            <ac:spMk id="29" creationId="{4AD83810-714E-C20C-F0EA-67FECAC75E3F}"/>
          </ac:spMkLst>
        </pc:spChg>
        <pc:grpChg chg="add del">
          <ac:chgData name="Maud Oomen" userId="2d0ab8ed-48bc-4edb-98fc-87a4f0752440" providerId="ADAL" clId="{EF839CB7-358E-434D-B1D9-1D751619EFF1}" dt="2025-02-05T11:09:46.827" v="703" actId="478"/>
          <ac:grpSpMkLst>
            <pc:docMk/>
            <pc:sldMk cId="1612477819" sldId="276"/>
            <ac:grpSpMk id="13" creationId="{E34DD04B-2F89-DFB8-7C2C-B6F9C8E5201A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1:09:06.762" v="680" actId="20577"/>
              <pc2:cmMkLst xmlns:pc2="http://schemas.microsoft.com/office/powerpoint/2019/9/main/command">
                <pc:docMk/>
                <pc:sldMk cId="1612477819" sldId="276"/>
                <pc2:cmMk id="{AB5A72C5-40CA-4DAE-82B0-68DDE370558A}"/>
              </pc2:cmMkLst>
            </pc226:cmChg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1:09:19.962" v="699" actId="20577"/>
              <pc2:cmMkLst xmlns:pc2="http://schemas.microsoft.com/office/powerpoint/2019/9/main/command">
                <pc:docMk/>
                <pc:sldMk cId="1612477819" sldId="276"/>
                <pc2:cmMk id="{75802BDC-A59C-404D-8AF7-D64E47C3C8D8}"/>
              </pc2:cmMkLst>
            </pc226:cmChg>
          </p:ext>
        </pc:extLst>
      </pc:sldChg>
      <pc:sldChg chg="modSp mod modCm">
        <pc:chgData name="Maud Oomen" userId="2d0ab8ed-48bc-4edb-98fc-87a4f0752440" providerId="ADAL" clId="{EF839CB7-358E-434D-B1D9-1D751619EFF1}" dt="2025-02-05T11:04:09.247" v="342" actId="255"/>
        <pc:sldMkLst>
          <pc:docMk/>
          <pc:sldMk cId="1495327892" sldId="277"/>
        </pc:sldMkLst>
        <pc:spChg chg="mod">
          <ac:chgData name="Maud Oomen" userId="2d0ab8ed-48bc-4edb-98fc-87a4f0752440" providerId="ADAL" clId="{EF839CB7-358E-434D-B1D9-1D751619EFF1}" dt="2025-02-05T11:01:33.017" v="278"/>
          <ac:spMkLst>
            <pc:docMk/>
            <pc:sldMk cId="1495327892" sldId="277"/>
            <ac:spMk id="2" creationId="{DF920C21-4406-0CC9-47E3-C401447EFCC6}"/>
          </ac:spMkLst>
        </pc:spChg>
        <pc:spChg chg="mod">
          <ac:chgData name="Maud Oomen" userId="2d0ab8ed-48bc-4edb-98fc-87a4f0752440" providerId="ADAL" clId="{EF839CB7-358E-434D-B1D9-1D751619EFF1}" dt="2025-02-05T11:04:09.247" v="342" actId="255"/>
          <ac:spMkLst>
            <pc:docMk/>
            <pc:sldMk cId="1495327892" sldId="277"/>
            <ac:spMk id="3" creationId="{9093D471-A11D-15B2-7430-98B3A2AE2A8F}"/>
          </ac:spMkLst>
        </pc:spChg>
        <pc:picChg chg="mod">
          <ac:chgData name="Maud Oomen" userId="2d0ab8ed-48bc-4edb-98fc-87a4f0752440" providerId="ADAL" clId="{EF839CB7-358E-434D-B1D9-1D751619EFF1}" dt="2025-02-05T11:03:52.583" v="340" actId="14100"/>
          <ac:picMkLst>
            <pc:docMk/>
            <pc:sldMk cId="1495327892" sldId="277"/>
            <ac:picMk id="4" creationId="{50F14A36-2B2F-BCCE-2FA1-69732928A13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1:01:33.017" v="278"/>
              <pc2:cmMkLst xmlns:pc2="http://schemas.microsoft.com/office/powerpoint/2019/9/main/command">
                <pc:docMk/>
                <pc:sldMk cId="1495327892" sldId="277"/>
                <pc2:cmMk id="{41CBF00A-F377-4FD5-ACB6-39E7645F7995}"/>
              </pc2:cmMkLst>
            </pc226:cmChg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0:59:46.378" v="247" actId="20577"/>
              <pc2:cmMkLst xmlns:pc2="http://schemas.microsoft.com/office/powerpoint/2019/9/main/command">
                <pc:docMk/>
                <pc:sldMk cId="1495327892" sldId="277"/>
                <pc2:cmMk id="{D4A8B07B-528E-46E7-BA37-E1D583F1BE8D}"/>
              </pc2:cmMkLst>
            </pc226:cmChg>
            <pc226:cmChg xmlns:pc226="http://schemas.microsoft.com/office/powerpoint/2022/06/main/command" chg="mod">
              <pc226:chgData name="Maud Oomen" userId="2d0ab8ed-48bc-4edb-98fc-87a4f0752440" providerId="ADAL" clId="{EF839CB7-358E-434D-B1D9-1D751619EFF1}" dt="2025-02-05T11:03:36.409" v="334" actId="20577"/>
              <pc2:cmMkLst xmlns:pc2="http://schemas.microsoft.com/office/powerpoint/2019/9/main/command">
                <pc:docMk/>
                <pc:sldMk cId="1495327892" sldId="277"/>
                <pc2:cmMk id="{9FF4F57D-45A0-C143-B762-4D769CDB454F}"/>
              </pc2:cmMkLst>
            </pc226:cmChg>
          </p:ext>
        </pc:ext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03FD3808-2F07-FB40-B68C-4140A2EB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1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6DF17FCE-BDDA-0B45-97CE-E8BEE7DFE7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9C1D771-C7FB-0146-BFB9-A597DFD6F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D49C494-87F6-9D43-B839-3D9B3C8E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56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2F28D53E-43AE-9D42-93AD-4890E12574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AC923E4-780C-4640-B243-04275673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150BF2-1D45-9649-A831-6EA6B7076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9D337A-129E-824E-9012-C6F1AB74E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72575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2F28D53E-43AE-9D42-93AD-4890E12574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AC923E4-780C-4640-B243-04275673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150BF2-1D45-9649-A831-6EA6B7076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9D337A-129E-824E-9012-C6F1AB74E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49455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987E3631-FBA5-794F-90B8-B439F243C5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65C0BB2-8DCE-9143-8DF9-B7C71470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B566D7-E90B-964B-B15F-D7D542CCB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BFC0EE-A898-5B42-9662-D3E501E4E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B9A807-B01A-9D40-9E6B-C4A65A13E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3F97B42-24B2-BD49-8488-5EB99F8B2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20496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987E3631-FBA5-794F-90B8-B439F243C5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65C0BB2-8DCE-9143-8DF9-B7C71470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B566D7-E90B-964B-B15F-D7D542CCB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BFC0EE-A898-5B42-9662-D3E501E4E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B9A807-B01A-9D40-9E6B-C4A65A13E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3F97B42-24B2-BD49-8488-5EB99F8B2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4174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7BC729C-8DF6-3341-A993-706B661572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B9AF262-EFDA-484B-9A2D-7B5D39F46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685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35388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7BC729C-8DF6-3341-A993-706B661572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B9AF262-EFDA-484B-9A2D-7B5D39F46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685"/>
            <a:ext cx="10515600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343207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73F5079E-EC06-C14B-9576-21A9191E05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C82B0C4-0ED6-414F-B036-2286A7D7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8C643D-92C5-1546-B96E-8B71A0BB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3A11F2-ECD4-EE4F-BAED-139868A0B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204276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73F5079E-EC06-C14B-9576-21A9191E05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C82B0C4-0ED6-414F-B036-2286A7D7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8C643D-92C5-1546-B96E-8B71A0BB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3A11F2-ECD4-EE4F-BAED-139868A0B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33934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EA81284E-29F9-7B4A-826E-A8639FFE2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27CB087-9E8D-5249-A6D5-1DC16ED5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CC5507-7665-2D41-A93B-F74BDA285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FACCFA-D986-1845-B25D-05C7FBAB0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6689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03FD3808-2F07-FB40-B68C-4140A2EB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536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EA81284E-29F9-7B4A-826E-A8639FFE2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27CB087-9E8D-5249-A6D5-1DC16ED5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CC5507-7665-2D41-A93B-F74BDA285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FACCFA-D986-1845-B25D-05C7FBAB0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177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A561D620-37C1-EF43-AA1E-4B08678D07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8F42AFB-3FAA-0449-8D8C-4EF4216E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627257-B1E1-8C43-8D2C-A7E6927E5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01101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A561D620-37C1-EF43-AA1E-4B08678D07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8F42AFB-3FAA-0449-8D8C-4EF4216E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627257-B1E1-8C43-8D2C-A7E6927E5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159936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FD68401A-632B-204A-AD1D-B7D57585CC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6159B71-347B-AE4B-A207-73B57F1B0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17BD3B-342F-4B4B-BEA0-A2E20EF2E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45222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FD68401A-632B-204A-AD1D-B7D57585CC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6159B71-347B-AE4B-A207-73B57F1B0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17BD3B-342F-4B4B-BEA0-A2E20EF2E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7882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B6EDFE5-FA3D-0F43-BC12-764CFF5188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BBCDF9F-1961-D94E-B01D-4A46E3397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62394C9-2F16-0E4B-A04F-6E14B7671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259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44668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B6EDFE5-FA3D-0F43-BC12-764CFF5188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BBCDF9F-1961-D94E-B01D-4A46E3397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62394C9-2F16-0E4B-A04F-6E14B7671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259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9817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B6EDFE5-FA3D-0F43-BC12-764CFF5188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BBCDF9F-1961-D94E-B01D-4A46E3397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62394C9-2F16-0E4B-A04F-6E14B7671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259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5170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B6EDFE5-FA3D-0F43-BC12-764CFF5188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BBCDF9F-1961-D94E-B01D-4A46E3397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62394C9-2F16-0E4B-A04F-6E14B7671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259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5844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12B7A4DB-82C6-724C-9227-475BC53EF9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7DE823-96A7-1C45-ABBD-D2B25778F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40C7DC-0032-A840-8D07-F209FC3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5639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12B7A4DB-82C6-724C-9227-475BC53EF9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7DE823-96A7-1C45-ABBD-D2B25778F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40C7DC-0032-A840-8D07-F209FC3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8069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6DF17FCE-BDDA-0B45-97CE-E8BEE7DFE7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9C1D771-C7FB-0146-BFB9-A597DFD6F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D49C494-87F6-9D43-B839-3D9B3C8E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8753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5C8C18E-4B53-7343-9D73-8C3F26A2F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46E71D-B410-4444-82A5-BCBA72B46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4276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  <p:sldLayoutId id="2147483649" r:id="rId3"/>
    <p:sldLayoutId id="2147483661" r:id="rId4"/>
    <p:sldLayoutId id="2147483662" r:id="rId5"/>
    <p:sldLayoutId id="2147483663" r:id="rId6"/>
    <p:sldLayoutId id="2147483650" r:id="rId7"/>
    <p:sldLayoutId id="2147483664" r:id="rId8"/>
    <p:sldLayoutId id="2147483665" r:id="rId9"/>
    <p:sldLayoutId id="2147483651" r:id="rId10"/>
    <p:sldLayoutId id="2147483652" r:id="rId11"/>
    <p:sldLayoutId id="2147483666" r:id="rId12"/>
    <p:sldLayoutId id="2147483653" r:id="rId13"/>
    <p:sldLayoutId id="2147483667" r:id="rId14"/>
    <p:sldLayoutId id="2147483654" r:id="rId15"/>
    <p:sldLayoutId id="2147483668" r:id="rId16"/>
    <p:sldLayoutId id="2147483656" r:id="rId17"/>
    <p:sldLayoutId id="2147483669" r:id="rId18"/>
    <p:sldLayoutId id="2147483657" r:id="rId19"/>
    <p:sldLayoutId id="2147483670" r:id="rId20"/>
    <p:sldLayoutId id="2147483658" r:id="rId21"/>
    <p:sldLayoutId id="2147483671" r:id="rId22"/>
    <p:sldLayoutId id="2147483659" r:id="rId23"/>
    <p:sldLayoutId id="2147483672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oncilium@revalidatiegeneeskunde.nl" TargetMode="Externa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FBE19B-E9E7-22BB-E4FC-67813EFBB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623106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nl-NL" sz="5000" dirty="0"/>
              <a:t>Landelijk Opleidingsplan revalidatiegeneeskunde:</a:t>
            </a:r>
            <a:r>
              <a:rPr lang="nl-NL" dirty="0"/>
              <a:t> </a:t>
            </a:r>
            <a:br>
              <a:rPr lang="nl-NL" dirty="0"/>
            </a:br>
            <a:br>
              <a:rPr lang="nl-NL" dirty="0"/>
            </a:br>
            <a:r>
              <a:rPr lang="nl-NL" dirty="0"/>
              <a:t>‘Samen duurzaam in beweging’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9C54067-9640-08BC-8BF7-B4F88DD69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2598"/>
            <a:ext cx="9144000" cy="1355316"/>
          </a:xfrm>
        </p:spPr>
        <p:txBody>
          <a:bodyPr>
            <a:normAutofit/>
          </a:bodyPr>
          <a:lstStyle/>
          <a:p>
            <a:r>
              <a:rPr lang="nl-NL" sz="2200" dirty="0"/>
              <a:t>Naam:</a:t>
            </a:r>
          </a:p>
          <a:p>
            <a:r>
              <a:rPr lang="nl-NL" sz="2200" dirty="0"/>
              <a:t>Functie: </a:t>
            </a:r>
          </a:p>
          <a:p>
            <a:r>
              <a:rPr lang="nl-NL" sz="2200" dirty="0"/>
              <a:t>Datum:</a:t>
            </a:r>
          </a:p>
        </p:txBody>
      </p:sp>
    </p:spTree>
    <p:extLst>
      <p:ext uri="{BB962C8B-B14F-4D97-AF65-F5344CB8AC3E}">
        <p14:creationId xmlns:p14="http://schemas.microsoft.com/office/powerpoint/2010/main" val="365719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256CB9-734A-9498-BE00-8BAE38DE1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 Tijdsbesteding opleidingsonderdelen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8C7523-1DCF-C334-6752-A133295A6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511"/>
            <a:ext cx="10515600" cy="4351338"/>
          </a:xfrm>
        </p:spPr>
        <p:txBody>
          <a:bodyPr/>
          <a:lstStyle/>
          <a:p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 is een duidelijk overzicht van de tijdsbesteding binnen de opleiding</a:t>
            </a:r>
          </a:p>
          <a:p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Basis: voldoende tijd beschikbaar voor werkplekleren</a:t>
            </a:r>
          </a:p>
          <a:p>
            <a:endParaRPr lang="nl-NL" sz="22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Hoeveel tijd kost toezichthouden? | PMP Commissarisvinden.nl">
            <a:extLst>
              <a:ext uri="{FF2B5EF4-FFF2-40B4-BE49-F238E27FC236}">
                <a16:creationId xmlns:a16="http://schemas.microsoft.com/office/drawing/2014/main" id="{7CCBC705-E023-3BF1-7D92-15E8441CA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673" y="3777343"/>
            <a:ext cx="2853305" cy="2840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D11E7E3-C3E2-BC27-71A4-C8D96E2B0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290208"/>
              </p:ext>
            </p:extLst>
          </p:nvPr>
        </p:nvGraphicFramePr>
        <p:xfrm>
          <a:off x="342899" y="2910142"/>
          <a:ext cx="7233557" cy="370769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027951">
                  <a:extLst>
                    <a:ext uri="{9D8B030D-6E8A-4147-A177-3AD203B41FA5}">
                      <a16:colId xmlns:a16="http://schemas.microsoft.com/office/drawing/2014/main" val="1178996222"/>
                    </a:ext>
                  </a:extLst>
                </a:gridCol>
                <a:gridCol w="2946916">
                  <a:extLst>
                    <a:ext uri="{9D8B030D-6E8A-4147-A177-3AD203B41FA5}">
                      <a16:colId xmlns:a16="http://schemas.microsoft.com/office/drawing/2014/main" val="4293402130"/>
                    </a:ext>
                  </a:extLst>
                </a:gridCol>
                <a:gridCol w="2258690">
                  <a:extLst>
                    <a:ext uri="{9D8B030D-6E8A-4147-A177-3AD203B41FA5}">
                      <a16:colId xmlns:a16="http://schemas.microsoft.com/office/drawing/2014/main" val="4068020941"/>
                    </a:ext>
                  </a:extLst>
                </a:gridCol>
              </a:tblGrid>
              <a:tr h="271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Opleidingsonderdeel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Omvang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Eindterm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195819"/>
                  </a:ext>
                </a:extLst>
              </a:tr>
              <a:tr h="837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Werkplekleren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Basis (incl. diensten)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Verdiepingsstage(s)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83% van de opleidingsdagen over 4 jaar</a:t>
                      </a:r>
                      <a:endParaRPr lang="nl-N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≈ 36 maanden</a:t>
                      </a:r>
                      <a:endParaRPr lang="nl-N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≈ 6-12 maanden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12 EPA’s op niveau 4</a:t>
                      </a:r>
                      <a:endParaRPr lang="nl-N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 </a:t>
                      </a:r>
                      <a:endParaRPr lang="nl-N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Oordeel opleider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3256254"/>
                  </a:ext>
                </a:extLst>
              </a:tr>
              <a:tr h="114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Scholing: landelijk en regionaal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Landelijke scholing 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DCRM en Colloquium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Regionaal onderwijs, incl. Intervisie en DOO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Maximaal 10% van de opleidingsdagen over 4 jaar: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Gemiddeld 10,5 dagen per jaar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3 dagen per jaar</a:t>
                      </a:r>
                      <a:endParaRPr lang="nl-NL" sz="1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 dirty="0">
                          <a:effectLst/>
                        </a:rPr>
                        <a:t>Maximaal 9 dagen per jaar</a:t>
                      </a:r>
                      <a:endParaRPr lang="nl-NL" sz="10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Alle scholingscursussen gevolgd en de toets gemaakt, DCRM en colloquia bijgewoond, regionale onderwijs gevolgd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3312220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>
                          <a:effectLst/>
                        </a:rPr>
                        <a:t>Lokaal onderwijs </a:t>
                      </a:r>
                      <a:endParaRPr lang="nl-NL" sz="10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ptos" panose="020B0004020202020204" pitchFamily="34" charset="0"/>
                        <a:buChar char="-"/>
                      </a:pPr>
                      <a:r>
                        <a:rPr lang="nl-NL" sz="1000" kern="0">
                          <a:effectLst/>
                        </a:rPr>
                        <a:t>Zelfstudie 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Onderdeel van werkplekleren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Actief bijdragen/ onderwijs geven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5610236"/>
                  </a:ext>
                </a:extLst>
              </a:tr>
              <a:tr h="271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Generieke activiteiten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Verweven in diverse opleidingsonderdelen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Oordeel opleidingsgroep/ opleider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113982"/>
                  </a:ext>
                </a:extLst>
              </a:tr>
              <a:tr h="548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Profielopdracht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7% van de opleidingsdagen over 4 jaar (3 maanden), maximaal uit te breiden met 3 maanden verdiepingsstagetijd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Artikel in peer review tijdschrift, poster of presentatie op (</a:t>
                      </a:r>
                      <a:r>
                        <a:rPr lang="nl-NL" sz="1000" kern="0" dirty="0" err="1">
                          <a:effectLst/>
                        </a:rPr>
                        <a:t>inter</a:t>
                      </a:r>
                      <a:r>
                        <a:rPr lang="nl-NL" sz="1000" kern="0" dirty="0">
                          <a:effectLst/>
                        </a:rPr>
                        <a:t>-)nationaal congres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1594143"/>
                  </a:ext>
                </a:extLst>
              </a:tr>
              <a:tr h="271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Professionele ontwikkeling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>
                          <a:effectLst/>
                        </a:rPr>
                        <a:t>Verweven in diverse opleidingsonderdelen</a:t>
                      </a:r>
                      <a:endParaRPr lang="nl-N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000" kern="0" dirty="0">
                          <a:effectLst/>
                        </a:rPr>
                        <a:t>Oordeel opleidingsgroep/ opleider</a:t>
                      </a:r>
                      <a:endParaRPr lang="nl-N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305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24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9E24F9-EF0F-5CB0-7417-38403A38B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7. Aanscherping EPA 8 loopvaardigheden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9449A5-A4A9-B1AD-2AC8-22D2F1ACB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Uitbreiding: </a:t>
            </a:r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aiossen kennen de basisprincipes van gangbeeldanalyse, kan de gangbeeldanalyse interpreteren én vertalen naar een behandelplan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Sommige regio’s dienen meer exposure te faciliteren op het gebied van gangbeeldanalyse om de EPA op niveau 4 af te tekenen</a:t>
            </a:r>
          </a:p>
          <a:p>
            <a:endParaRPr lang="nl-NL" sz="22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2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22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726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jdelijke aanduiding voor inhoud 27">
            <a:extLst>
              <a:ext uri="{FF2B5EF4-FFF2-40B4-BE49-F238E27FC236}">
                <a16:creationId xmlns:a16="http://schemas.microsoft.com/office/drawing/2014/main" id="{195184E2-F101-7075-CD3D-3CE786DE5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9974"/>
            <a:ext cx="10515600" cy="1242936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AF93C41-853D-E046-E605-E59041CE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Voorlopige planning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8EB368B1-3B1E-9231-E381-62B063D8EDAF}"/>
              </a:ext>
            </a:extLst>
          </p:cNvPr>
          <p:cNvSpPr/>
          <p:nvPr/>
        </p:nvSpPr>
        <p:spPr>
          <a:xfrm>
            <a:off x="838200" y="1351837"/>
            <a:ext cx="10515600" cy="1242935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nl-NL"/>
          </a:p>
        </p:txBody>
      </p:sp>
      <p:sp>
        <p:nvSpPr>
          <p:cNvPr id="10" name="Rechthoek 9" descr="Presentation with Checklist">
            <a:extLst>
              <a:ext uri="{FF2B5EF4-FFF2-40B4-BE49-F238E27FC236}">
                <a16:creationId xmlns:a16="http://schemas.microsoft.com/office/drawing/2014/main" id="{ED217578-AD9B-CD4E-C259-041DEB1AD776}"/>
              </a:ext>
            </a:extLst>
          </p:cNvPr>
          <p:cNvSpPr/>
          <p:nvPr/>
        </p:nvSpPr>
        <p:spPr>
          <a:xfrm>
            <a:off x="1214188" y="1533523"/>
            <a:ext cx="683614" cy="683614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CF5627EF-CE39-1BCA-8179-E69738F39E55}"/>
              </a:ext>
            </a:extLst>
          </p:cNvPr>
          <p:cNvGrpSpPr/>
          <p:nvPr/>
        </p:nvGrpSpPr>
        <p:grpSpPr>
          <a:xfrm>
            <a:off x="2273790" y="1253863"/>
            <a:ext cx="9080009" cy="1242935"/>
            <a:chOff x="1435590" y="531"/>
            <a:chExt cx="9080009" cy="1242935"/>
          </a:xfrm>
        </p:grpSpPr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391B89C0-437B-B884-C232-70822BD5C459}"/>
                </a:ext>
              </a:extLst>
            </p:cNvPr>
            <p:cNvSpPr/>
            <p:nvPr/>
          </p:nvSpPr>
          <p:spPr>
            <a:xfrm>
              <a:off x="1435590" y="531"/>
              <a:ext cx="9080009" cy="12429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70A6F621-26E5-CB15-9671-0FB3E9A2195B}"/>
                </a:ext>
              </a:extLst>
            </p:cNvPr>
            <p:cNvSpPr txBox="1"/>
            <p:nvPr/>
          </p:nvSpPr>
          <p:spPr>
            <a:xfrm>
              <a:off x="1435590" y="531"/>
              <a:ext cx="9080009" cy="12429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544" tIns="131544" rIns="131544" bIns="131544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500" b="1" kern="1200" dirty="0"/>
                <a:t>December 2024</a:t>
              </a:r>
              <a:r>
                <a:rPr lang="nl-NL" sz="2500" kern="1200" dirty="0"/>
                <a:t>: 		    </a:t>
              </a:r>
              <a:r>
                <a:rPr lang="nl-NL" sz="2000" kern="1200" dirty="0"/>
                <a:t>CGS heeft LOP goedgekeurd en 				</a:t>
              </a:r>
              <a:r>
                <a:rPr lang="nl-NL" sz="2000" dirty="0"/>
                <a:t>     </a:t>
              </a:r>
              <a:r>
                <a:rPr lang="nl-NL" sz="2000" kern="1200" dirty="0"/>
                <a:t>specifiek besluit opgesteld</a:t>
              </a:r>
              <a:endParaRPr lang="en-US" sz="2000" kern="1200" dirty="0"/>
            </a:p>
          </p:txBody>
        </p:sp>
      </p:grpSp>
      <p:sp>
        <p:nvSpPr>
          <p:cNvPr id="12" name="Rechthoek 11">
            <a:extLst>
              <a:ext uri="{FF2B5EF4-FFF2-40B4-BE49-F238E27FC236}">
                <a16:creationId xmlns:a16="http://schemas.microsoft.com/office/drawing/2014/main" id="{3C80FF02-8DBE-3084-13F2-B27DFD9598BA}"/>
              </a:ext>
            </a:extLst>
          </p:cNvPr>
          <p:cNvSpPr/>
          <p:nvPr/>
        </p:nvSpPr>
        <p:spPr>
          <a:xfrm>
            <a:off x="1214188" y="3087193"/>
            <a:ext cx="683614" cy="683614"/>
          </a:xfrm>
          <a:prstGeom prst="rect">
            <a:avLst/>
          </a:prstGeom>
          <a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9" name="Rechthoek: afgeronde hoeken 28">
            <a:extLst>
              <a:ext uri="{FF2B5EF4-FFF2-40B4-BE49-F238E27FC236}">
                <a16:creationId xmlns:a16="http://schemas.microsoft.com/office/drawing/2014/main" id="{4AD83810-714E-C20C-F0EA-67FECAC75E3F}"/>
              </a:ext>
            </a:extLst>
          </p:cNvPr>
          <p:cNvSpPr/>
          <p:nvPr/>
        </p:nvSpPr>
        <p:spPr>
          <a:xfrm>
            <a:off x="838200" y="4380054"/>
            <a:ext cx="10515600" cy="1356717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34DD04B-2F89-DFB8-7C2C-B6F9C8E5201A}"/>
              </a:ext>
            </a:extLst>
          </p:cNvPr>
          <p:cNvGrpSpPr/>
          <p:nvPr/>
        </p:nvGrpSpPr>
        <p:grpSpPr>
          <a:xfrm>
            <a:off x="2273790" y="2807533"/>
            <a:ext cx="4732020" cy="1242935"/>
            <a:chOff x="1435590" y="1554201"/>
            <a:chExt cx="4732020" cy="1242935"/>
          </a:xfrm>
        </p:grpSpPr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65164C56-64B4-2FC3-39CA-1EE91BD804D0}"/>
                </a:ext>
              </a:extLst>
            </p:cNvPr>
            <p:cNvSpPr/>
            <p:nvPr/>
          </p:nvSpPr>
          <p:spPr>
            <a:xfrm>
              <a:off x="1435590" y="1554201"/>
              <a:ext cx="4732020" cy="12429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6074BA45-951C-73C7-EF47-0C207202CCDC}"/>
                </a:ext>
              </a:extLst>
            </p:cNvPr>
            <p:cNvSpPr txBox="1"/>
            <p:nvPr/>
          </p:nvSpPr>
          <p:spPr>
            <a:xfrm>
              <a:off x="1435590" y="1554201"/>
              <a:ext cx="4732020" cy="12429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544" tIns="131544" rIns="131544" bIns="131544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500" b="1" kern="1200" dirty="0"/>
                <a:t>Februari 2025</a:t>
              </a:r>
              <a:r>
                <a:rPr lang="nl-NL" sz="2500" kern="1200" dirty="0"/>
                <a:t>: </a:t>
              </a:r>
              <a:endParaRPr lang="en-US" sz="2500" kern="1200" dirty="0"/>
            </a:p>
          </p:txBody>
        </p:sp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E4502410-C008-614F-C4EE-22E332B3C074}"/>
              </a:ext>
            </a:extLst>
          </p:cNvPr>
          <p:cNvGrpSpPr/>
          <p:nvPr/>
        </p:nvGrpSpPr>
        <p:grpSpPr>
          <a:xfrm>
            <a:off x="7005810" y="2807533"/>
            <a:ext cx="4347989" cy="1242935"/>
            <a:chOff x="6167610" y="1554201"/>
            <a:chExt cx="4347989" cy="1242935"/>
          </a:xfrm>
        </p:grpSpPr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827EE89E-38D9-0208-4BF1-892268482EED}"/>
                </a:ext>
              </a:extLst>
            </p:cNvPr>
            <p:cNvSpPr/>
            <p:nvPr/>
          </p:nvSpPr>
          <p:spPr>
            <a:xfrm>
              <a:off x="6167610" y="1554201"/>
              <a:ext cx="4347989" cy="12429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183A7588-AC74-222C-266C-7317EF0F8B9A}"/>
                </a:ext>
              </a:extLst>
            </p:cNvPr>
            <p:cNvSpPr txBox="1"/>
            <p:nvPr/>
          </p:nvSpPr>
          <p:spPr>
            <a:xfrm>
              <a:off x="6167610" y="1554201"/>
              <a:ext cx="4347989" cy="12429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544" tIns="131544" rIns="131544" bIns="131544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700" kern="1200" dirty="0"/>
                <a:t>Deadline adviesronde bij andere wetenschappelijke verenigingen</a:t>
              </a:r>
              <a:endParaRPr lang="en-US" sz="1700" kern="1200" dirty="0"/>
            </a:p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700" dirty="0"/>
                <a:t>C</a:t>
              </a:r>
              <a:r>
                <a:rPr lang="nl-NL" sz="1700" kern="1200" dirty="0"/>
                <a:t>oncept LOP naar opleiders en aios voor regionaal/lokaal presentatie</a:t>
              </a:r>
              <a:endParaRPr lang="en-US" sz="1700" kern="1200" dirty="0"/>
            </a:p>
          </p:txBody>
        </p:sp>
      </p:grpSp>
      <p:sp>
        <p:nvSpPr>
          <p:cNvPr id="15" name="Rechthoek 14">
            <a:extLst>
              <a:ext uri="{FF2B5EF4-FFF2-40B4-BE49-F238E27FC236}">
                <a16:creationId xmlns:a16="http://schemas.microsoft.com/office/drawing/2014/main" id="{58B159CB-787E-14C7-C697-9A2A35F02BCA}"/>
              </a:ext>
            </a:extLst>
          </p:cNvPr>
          <p:cNvSpPr/>
          <p:nvPr/>
        </p:nvSpPr>
        <p:spPr>
          <a:xfrm>
            <a:off x="1214188" y="4640863"/>
            <a:ext cx="683614" cy="683614"/>
          </a:xfrm>
          <a:prstGeom prst="rect">
            <a:avLst/>
          </a:prstGeom>
          <a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D99F0593-3CC5-1328-2BC6-D72B8DFDFF3F}"/>
              </a:ext>
            </a:extLst>
          </p:cNvPr>
          <p:cNvGrpSpPr/>
          <p:nvPr/>
        </p:nvGrpSpPr>
        <p:grpSpPr>
          <a:xfrm>
            <a:off x="2273790" y="4361202"/>
            <a:ext cx="4732020" cy="1242935"/>
            <a:chOff x="1435590" y="3107870"/>
            <a:chExt cx="4732020" cy="1242935"/>
          </a:xfrm>
        </p:grpSpPr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BBD1869F-1A9A-E354-192E-5A0E912446F4}"/>
                </a:ext>
              </a:extLst>
            </p:cNvPr>
            <p:cNvSpPr/>
            <p:nvPr/>
          </p:nvSpPr>
          <p:spPr>
            <a:xfrm>
              <a:off x="1435590" y="3107870"/>
              <a:ext cx="4732020" cy="12429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9683BCDC-9545-725E-977D-11E07C43E3DB}"/>
                </a:ext>
              </a:extLst>
            </p:cNvPr>
            <p:cNvSpPr txBox="1"/>
            <p:nvPr/>
          </p:nvSpPr>
          <p:spPr>
            <a:xfrm>
              <a:off x="1435590" y="3107870"/>
              <a:ext cx="4732020" cy="12429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544" tIns="131544" rIns="131544" bIns="131544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500" b="1" kern="1200" dirty="0"/>
                <a:t>1 Juli 2025</a:t>
              </a:r>
              <a:r>
                <a:rPr lang="nl-NL" sz="2500" kern="1200" dirty="0"/>
                <a:t>: </a:t>
              </a:r>
              <a:endParaRPr lang="en-US" sz="2500" kern="1200" dirty="0"/>
            </a:p>
          </p:txBody>
        </p:sp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4DD5511A-26A5-4948-796D-4D9233243F19}"/>
              </a:ext>
            </a:extLst>
          </p:cNvPr>
          <p:cNvGrpSpPr/>
          <p:nvPr/>
        </p:nvGrpSpPr>
        <p:grpSpPr>
          <a:xfrm>
            <a:off x="7005810" y="4361202"/>
            <a:ext cx="4347989" cy="1242935"/>
            <a:chOff x="6167610" y="3107870"/>
            <a:chExt cx="4347989" cy="1242935"/>
          </a:xfrm>
        </p:grpSpPr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36433DF9-FE13-19C2-535C-9A6DA6D26C10}"/>
                </a:ext>
              </a:extLst>
            </p:cNvPr>
            <p:cNvSpPr/>
            <p:nvPr/>
          </p:nvSpPr>
          <p:spPr>
            <a:xfrm>
              <a:off x="6167610" y="3107870"/>
              <a:ext cx="4347989" cy="12429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9997943B-CDCB-20AF-F165-28FCDBB3E96A}"/>
                </a:ext>
              </a:extLst>
            </p:cNvPr>
            <p:cNvSpPr txBox="1"/>
            <p:nvPr/>
          </p:nvSpPr>
          <p:spPr>
            <a:xfrm>
              <a:off x="6167610" y="3107870"/>
              <a:ext cx="4347989" cy="12429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544" tIns="131544" rIns="131544" bIns="131544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/>
                <a:t>Inwerkingtreding nieuw opleidingsplan</a:t>
              </a:r>
              <a:endParaRPr lang="en-US" sz="2000" kern="1200" dirty="0"/>
            </a:p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/>
                <a:t>Deadline update regionaal opleidingsplan (!)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1247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A430F-1009-8A2D-5CBC-AAACDE64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br>
              <a:rPr lang="nl-NL" dirty="0"/>
            </a:br>
            <a:r>
              <a:rPr lang="nl-NL" dirty="0"/>
              <a:t>Vragen / opmerkingen?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sz="2900" b="0" dirty="0"/>
              <a:t>Neem contact op met </a:t>
            </a:r>
            <a:r>
              <a:rPr lang="nl-NL" sz="2900" b="0" dirty="0">
                <a:hlinkClick r:id="rId2"/>
              </a:rPr>
              <a:t>concilium@revalidatiegeneeskunde.nl</a:t>
            </a:r>
            <a:r>
              <a:rPr lang="nl-NL" sz="29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978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AFECB-48CB-7A9F-4D03-4A90C70CC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0325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5B0FC-D954-EC9F-D725-8286F5920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C5BF9D-C435-F09B-57EE-280D0F42F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 basis blijft hetzelfde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Belangrijkste veranderingen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>
                <a:sym typeface="Wingdings" panose="05000000000000000000" pitchFamily="2" charset="2"/>
              </a:rPr>
              <a:t>Planning implementatie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20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91328-FC03-5780-5493-71CC429A0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basis blijft hetzelfde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CDFE52-061D-0135-38CC-6EBB1039E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12 EPA’s</a:t>
            </a:r>
          </a:p>
          <a:p>
            <a:r>
              <a:rPr lang="nl-NL" dirty="0"/>
              <a:t>3 generieke activiteiten</a:t>
            </a:r>
          </a:p>
          <a:p>
            <a:r>
              <a:rPr lang="nl-NL" dirty="0"/>
              <a:t>7 thema’s</a:t>
            </a:r>
          </a:p>
          <a:p>
            <a:r>
              <a:rPr lang="nl-NL" dirty="0"/>
              <a:t>Bekwaam verklaren en OOG bespreking</a:t>
            </a:r>
          </a:p>
          <a:p>
            <a:r>
              <a:rPr lang="nl-NL" dirty="0"/>
              <a:t>Werkplekleren staat centraal</a:t>
            </a:r>
          </a:p>
        </p:txBody>
      </p:sp>
    </p:spTree>
    <p:extLst>
      <p:ext uri="{BB962C8B-B14F-4D97-AF65-F5344CB8AC3E}">
        <p14:creationId xmlns:p14="http://schemas.microsoft.com/office/powerpoint/2010/main" val="305287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F77368-A43B-F1BD-1DA0-86330C63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Belangrijkste veranderingen LOP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34E415-E7C3-F136-5F56-AFDBA4D77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2500" dirty="0"/>
              <a:t>Meer aandacht voor </a:t>
            </a:r>
            <a:r>
              <a:rPr lang="nl-NL" sz="2500" b="1" dirty="0"/>
              <a:t>ontwikkelingsgericht werken</a:t>
            </a:r>
            <a:r>
              <a:rPr lang="nl-NL" sz="2500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500" dirty="0"/>
              <a:t>Meer aandacht voor </a:t>
            </a:r>
            <a:r>
              <a:rPr lang="nl-NL" sz="2500" b="1" dirty="0"/>
              <a:t>generieke activiteiten</a:t>
            </a:r>
            <a:r>
              <a:rPr lang="nl-NL" sz="2500" dirty="0"/>
              <a:t> en keuze voor een verplichte </a:t>
            </a:r>
            <a:r>
              <a:rPr lang="nl-NL" sz="2500" b="1" dirty="0"/>
              <a:t>profielopdracht</a:t>
            </a:r>
            <a:r>
              <a:rPr lang="nl-NL" sz="2500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500" dirty="0"/>
              <a:t>Een </a:t>
            </a:r>
            <a:r>
              <a:rPr lang="nl-NL" sz="2500" b="1" dirty="0"/>
              <a:t>simpelere structuur </a:t>
            </a:r>
            <a:r>
              <a:rPr lang="nl-NL" sz="2500" dirty="0"/>
              <a:t>van de opleiding van basis en verdieping;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500" dirty="0"/>
              <a:t> </a:t>
            </a:r>
            <a:r>
              <a:rPr lang="nl-NL" sz="2500" b="1" dirty="0"/>
              <a:t>Professionele ontwikkeling </a:t>
            </a:r>
            <a:r>
              <a:rPr lang="nl-NL" sz="2500" dirty="0"/>
              <a:t>krijgt een formele plaats binnen de opleiding.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500" dirty="0"/>
              <a:t>Vernieuwing landelijk </a:t>
            </a:r>
            <a:r>
              <a:rPr lang="nl-NL" sz="2500" b="1" dirty="0"/>
              <a:t>scholingsprogramma</a:t>
            </a:r>
            <a:r>
              <a:rPr lang="nl-NL" sz="2500" dirty="0"/>
              <a:t> en handvaten voor aansluiting van regionaal en lokaal onderwijs hierop;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500" dirty="0"/>
              <a:t>Verduidelijking van </a:t>
            </a:r>
            <a:r>
              <a:rPr lang="nl-NL" sz="2500" b="1" dirty="0"/>
              <a:t>tijdsbesteding opleidingsonderdelen</a:t>
            </a:r>
            <a:r>
              <a:rPr lang="nl-NL" sz="2500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500" dirty="0"/>
              <a:t>Aanscherping van </a:t>
            </a:r>
            <a:r>
              <a:rPr lang="nl-NL" sz="2500" b="1" dirty="0"/>
              <a:t>EPA 8 loopvaardigheden.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8039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905D3-6A95-607E-D60F-E476CB40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Ontwikkelingsgericht werken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48E143-AAA6-BD6F-AA7A-F15D3E9A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 op groei en ontwikkeling in plaats van beoordelingen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Scheiding tussen feedback geven en beoordelen</a:t>
            </a:r>
          </a:p>
          <a:p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Opleider meer als coach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Aios heeft de regie </a:t>
            </a:r>
            <a:endParaRPr lang="nl-NL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pic>
        <p:nvPicPr>
          <p:cNvPr id="3074" name="Picture 2" descr="Tien tips voor persoonlijke groei en ontwikkeling">
            <a:extLst>
              <a:ext uri="{FF2B5EF4-FFF2-40B4-BE49-F238E27FC236}">
                <a16:creationId xmlns:a16="http://schemas.microsoft.com/office/drawing/2014/main" id="{DDCB5016-31CE-CA05-5CA9-6DF789263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029" y="2797629"/>
            <a:ext cx="38317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42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64177-0A57-C1EB-A8E9-A6EEA0B05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 Generieke activiteiten en profielopdracht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5F5872-FD17-F29B-62DE-3B7B9B8FC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u="sng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Generieke activiteiten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zijn drie generieke activiteiten die </a:t>
            </a:r>
            <a:r>
              <a:rPr lang="nl-N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 aios </a:t>
            </a:r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 </a:t>
            </a:r>
            <a:r>
              <a:rPr lang="nl-N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basisniveau</a:t>
            </a:r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dienen te beheersen: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Medisch leiderschap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Wetenschap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Onderwijs</a:t>
            </a:r>
          </a:p>
          <a:p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Hoe het basisniveau gehaald kan worden staat omschreven in het LOP. Verdere u</a:t>
            </a:r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itwerking is aan de regio.</a:t>
            </a:r>
          </a:p>
          <a:p>
            <a:endParaRPr lang="nl-NL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2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Profielopdracht</a:t>
            </a:r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Elke aios voert een </a:t>
            </a:r>
            <a:r>
              <a:rPr lang="nl-N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verplichte profielopdracht </a:t>
            </a:r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uit op één van de generieke activiteiten, bestaande uit een plan van aanpak, uitvoering en eindrapport. 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Eindterm (conform Kaderbesluit CGS): wetenschappelijke voordracht, poster of artikel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Regionaal dient begeleiding voor </a:t>
            </a:r>
            <a:r>
              <a:rPr lang="nl-NL" sz="22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</a:t>
            </a:r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profielen georganiseerd te worden </a:t>
            </a:r>
          </a:p>
        </p:txBody>
      </p:sp>
    </p:spTree>
    <p:extLst>
      <p:ext uri="{BB962C8B-B14F-4D97-AF65-F5344CB8AC3E}">
        <p14:creationId xmlns:p14="http://schemas.microsoft.com/office/powerpoint/2010/main" val="183822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1B94F-1235-286D-810A-C7C9CE66D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920C21-4406-0CC9-47E3-C401447EF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 Simpelere structuur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93D471-A11D-15B2-7430-98B3A2AE2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690688"/>
            <a:ext cx="10515600" cy="4351338"/>
          </a:xfrm>
        </p:spPr>
        <p:txBody>
          <a:bodyPr/>
          <a:lstStyle/>
          <a:p>
            <a:r>
              <a:rPr lang="nl-NL" sz="2200" dirty="0"/>
              <a:t>De opleiding revalidatiegeneeskunde bestaat uit twee fasen:</a:t>
            </a:r>
          </a:p>
          <a:p>
            <a:pPr lvl="1"/>
            <a:r>
              <a:rPr lang="nl-NL" sz="1800" dirty="0"/>
              <a:t>Basis: </a:t>
            </a:r>
            <a:r>
              <a:rPr lang="nl-NL" sz="1800" dirty="0" err="1"/>
              <a:t>EPA’s</a:t>
            </a:r>
            <a:r>
              <a:rPr lang="nl-NL" sz="1800" dirty="0"/>
              <a:t>, alle thema’s – bij benadering 3 jaar</a:t>
            </a:r>
          </a:p>
          <a:p>
            <a:pPr lvl="1"/>
            <a:r>
              <a:rPr lang="nl-NL" sz="1800" dirty="0"/>
              <a:t>Verdieping: 1 of 2 verdiepingsstages binnen thema of bepaalde setting – 6 tot 12 maanden</a:t>
            </a:r>
          </a:p>
          <a:p>
            <a:pPr marL="457200" lvl="1" indent="0">
              <a:buNone/>
            </a:pPr>
            <a:r>
              <a:rPr lang="nl-NL" sz="1800" i="1" dirty="0"/>
              <a:t>De duur van de fasen is afhankelijk van het tempo van de aios</a:t>
            </a:r>
          </a:p>
          <a:p>
            <a:pPr lvl="1"/>
            <a:endParaRPr lang="nl-NL" sz="2200" dirty="0"/>
          </a:p>
          <a:p>
            <a:r>
              <a:rPr lang="nl-NL" sz="2200" dirty="0"/>
              <a:t>Daarnaast is gedurende de hele opleiding aandacht voor:</a:t>
            </a:r>
          </a:p>
          <a:p>
            <a:pPr lvl="1"/>
            <a:r>
              <a:rPr lang="nl-NL" sz="1800" dirty="0"/>
              <a:t>Generieke activiteiten</a:t>
            </a:r>
          </a:p>
          <a:p>
            <a:pPr lvl="1"/>
            <a:r>
              <a:rPr lang="nl-NL" sz="1800" dirty="0"/>
              <a:t>Profielopdracht</a:t>
            </a:r>
          </a:p>
          <a:p>
            <a:pPr lvl="1"/>
            <a:r>
              <a:rPr lang="nl-NL" sz="1800" dirty="0"/>
              <a:t>Professionele ontwikkeling</a:t>
            </a:r>
          </a:p>
          <a:p>
            <a:pPr lvl="1"/>
            <a:r>
              <a:rPr lang="nl-NL" sz="1800" dirty="0"/>
              <a:t>Onderwijs en zelfstudie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50F14A36-2B2F-BCCE-2FA1-69732928A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391" y="3831771"/>
            <a:ext cx="6927610" cy="302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3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1FC2C3-B26E-B70E-5CC9-7D8B79062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 Professionele ontwikkeling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66822E-8103-BBCB-7095-B0BF33E65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Nieuwe eindterm van de opleiding</a:t>
            </a:r>
          </a:p>
          <a:p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Hieronder verstaan we verschillende aspecten die bijdragen aan zowel de persoonlijke als professionele groei van de arts: </a:t>
            </a:r>
          </a:p>
          <a:p>
            <a:pPr lvl="1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Persoonlijke ontwikkeling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Bedrijfsvoering</a:t>
            </a:r>
          </a:p>
          <a:p>
            <a:pPr lvl="1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Eigenaarschap en eigen regie</a:t>
            </a: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Samenwerking met andere specialismen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Bekwaamheid in maatschappelijke thema’s (zoals vitaliteit, leefstijl en preventie en innovatie/technologie)</a:t>
            </a:r>
          </a:p>
          <a:p>
            <a:pPr lvl="1"/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 van deze eindterm: wordt in e-portfolio verwerkt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Opleider verzamelt actief input van opleidingsgroep</a:t>
            </a:r>
          </a:p>
          <a:p>
            <a:pPr marL="914400" lvl="2" indent="0">
              <a:buNone/>
            </a:pPr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93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882EB-35DD-E916-D25F-852CEF524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5. Scholingsprogramma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29F63E-50B1-1A0C-A37F-A1C04D386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Landelijk onderwijsprogramma: omschreven in  LOP zoals sinds 2022 vormgegeven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Regionaal onderwijs: sluit aan op landelijk onderwijs volgens de ‘leidraad regionaal onderwijs’. Principes hiervan zijn:</a:t>
            </a:r>
          </a:p>
          <a:p>
            <a:pPr lvl="1"/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Inhoud: </a:t>
            </a:r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ako</a:t>
            </a:r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verstijgende onderwerpen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Vorm: fysiek onderwijs met actieve werkvormen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Organisatie: aios samen met opleider verantwoordelijk, grote betrokkenheid aios, aanwezigheid revalidatieartsen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 wordt uitgewerkt in het regionaal opleidingsplan</a:t>
            </a:r>
          </a:p>
          <a:p>
            <a:r>
              <a:rPr lang="nl-NL" sz="22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Lokaal onderwijs: toegespitst op stage, EPA en/of thema</a:t>
            </a:r>
          </a:p>
          <a:p>
            <a:pPr lvl="1"/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 wordt uitgewerkt in het lokaal opleidingsplan</a:t>
            </a:r>
          </a:p>
        </p:txBody>
      </p:sp>
    </p:spTree>
    <p:extLst>
      <p:ext uri="{BB962C8B-B14F-4D97-AF65-F5344CB8AC3E}">
        <p14:creationId xmlns:p14="http://schemas.microsoft.com/office/powerpoint/2010/main" val="31236731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VRA kleuren">
      <a:dk1>
        <a:srgbClr val="232A4E"/>
      </a:dk1>
      <a:lt1>
        <a:srgbClr val="FFFFFF"/>
      </a:lt1>
      <a:dk2>
        <a:srgbClr val="232A4D"/>
      </a:dk2>
      <a:lt2>
        <a:srgbClr val="FFFFFF"/>
      </a:lt2>
      <a:accent1>
        <a:srgbClr val="0068AC"/>
      </a:accent1>
      <a:accent2>
        <a:srgbClr val="93BD00"/>
      </a:accent2>
      <a:accent3>
        <a:srgbClr val="FA7820"/>
      </a:accent3>
      <a:accent4>
        <a:srgbClr val="F08740"/>
      </a:accent4>
      <a:accent5>
        <a:srgbClr val="027BC1"/>
      </a:accent5>
      <a:accent6>
        <a:srgbClr val="055386"/>
      </a:accent6>
      <a:hlink>
        <a:srgbClr val="027BC1"/>
      </a:hlink>
      <a:folHlink>
        <a:srgbClr val="232A4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RA sjabloon PPT- dec24  -  Alleen-lezen" id="{AE67706C-AF1C-4C10-9816-707B85DF60B8}" vid="{7A21B440-D825-44BA-A825-5AE41636C35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CE26D8648168499A31C5C5E89FA093" ma:contentTypeVersion="17" ma:contentTypeDescription="Een nieuw document maken." ma:contentTypeScope="" ma:versionID="a3bde7ae3be907ab91c4f2c67090b542">
  <xsd:schema xmlns:xsd="http://www.w3.org/2001/XMLSchema" xmlns:xs="http://www.w3.org/2001/XMLSchema" xmlns:p="http://schemas.microsoft.com/office/2006/metadata/properties" xmlns:ns2="4ff63388-cf34-4382-9c42-7f06f583e984" xmlns:ns3="e4e82c74-a0bf-4306-9e6d-17f18d688b09" targetNamespace="http://schemas.microsoft.com/office/2006/metadata/properties" ma:root="true" ma:fieldsID="cd405a42a62c6fc8797d17e783b1285e" ns2:_="" ns3:_="">
    <xsd:import namespace="4ff63388-cf34-4382-9c42-7f06f583e984"/>
    <xsd:import namespace="e4e82c74-a0bf-4306-9e6d-17f18d688b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63388-cf34-4382-9c42-7f06f583e9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388edfa0-385b-4dfb-a4e3-f99a96fece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2c74-a0bf-4306-9e6d-17f18d688b09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be24fbd9-b594-479d-8c59-6d5c5ead52f6}" ma:internalName="TaxCatchAll" ma:showField="CatchAllData" ma:web="e4e82c74-a0bf-4306-9e6d-17f18d688b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e82c74-a0bf-4306-9e6d-17f18d688b09" xsi:nil="true"/>
    <lcf76f155ced4ddcb4097134ff3c332f xmlns="4ff63388-cf34-4382-9c42-7f06f583e98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2C8745-6246-47AB-92A8-32CDD41DA1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f63388-cf34-4382-9c42-7f06f583e984"/>
    <ds:schemaRef ds:uri="e4e82c74-a0bf-4306-9e6d-17f18d688b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80AA1C-5FCC-4A61-AA3B-7F6295E9D8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C4B829-EA0C-415D-9293-54403697DC44}">
  <ds:schemaRefs>
    <ds:schemaRef ds:uri="http://schemas.microsoft.com/office/2006/metadata/properties"/>
    <ds:schemaRef ds:uri="http://schemas.microsoft.com/office/infopath/2007/PartnerControls"/>
    <ds:schemaRef ds:uri="052c7ca7-29a8-40ce-b69d-57e244d6e2dd"/>
    <ds:schemaRef ds:uri="e4e82c74-a0bf-4306-9e6d-17f18d688b09"/>
    <ds:schemaRef ds:uri="4ff63388-cf34-4382-9c42-7f06f583e98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Landelijk opleidingsplan revalidatie 2025</Template>
  <TotalTime>171</TotalTime>
  <Words>754</Words>
  <Application>Microsoft Office PowerPoint</Application>
  <PresentationFormat>Breedbeeld</PresentationFormat>
  <Paragraphs>121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Wingdings</vt:lpstr>
      <vt:lpstr>Kantoorthema</vt:lpstr>
      <vt:lpstr>Landelijk Opleidingsplan revalidatiegeneeskunde:   ‘Samen duurzaam in beweging’</vt:lpstr>
      <vt:lpstr>Inhoud </vt:lpstr>
      <vt:lpstr>De basis blijft hetzelfde</vt:lpstr>
      <vt:lpstr>Belangrijkste veranderingen LOP</vt:lpstr>
      <vt:lpstr>1. Ontwikkelingsgericht werken </vt:lpstr>
      <vt:lpstr>2. Generieke activiteiten en profielopdracht</vt:lpstr>
      <vt:lpstr>3. Simpelere structuur</vt:lpstr>
      <vt:lpstr>4. Professionele ontwikkeling</vt:lpstr>
      <vt:lpstr>5. Scholingsprogramma </vt:lpstr>
      <vt:lpstr>6. Tijdsbesteding opleidingsonderdelen</vt:lpstr>
      <vt:lpstr>7. Aanscherping EPA 8 loopvaardigheden</vt:lpstr>
      <vt:lpstr>Voorlopige planning</vt:lpstr>
      <vt:lpstr>  Vragen / opmerkingen?    Neem contact op met concilium@revalidatiegeneeskunde.nl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Landelijk Opleidingsplan revalidatiegeneeskunde:   ‘Samen duurzaam in beweging’</dc:title>
  <dc:creator>Maud Oomen</dc:creator>
  <cp:lastModifiedBy>Maud Oomen</cp:lastModifiedBy>
  <cp:revision>5</cp:revision>
  <dcterms:created xsi:type="dcterms:W3CDTF">2025-01-20T14:40:21Z</dcterms:created>
  <dcterms:modified xsi:type="dcterms:W3CDTF">2025-02-05T13:37:29Z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0x0101005FCE26D8648168499A31C5C5E89FA093</vt:lpwstr>
  </property>
  <property fmtid="{D5CDD505-2E9C-101B-9397-08002B2CF9AE}" pid="3" name="MediaServiceImageTags">
    <vt:lpwstr/>
  </property>
</Properties>
</file>