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1F_28D6CAA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9" r:id="rId2"/>
    <p:sldId id="287" r:id="rId3"/>
    <p:sldId id="285" r:id="rId4"/>
    <p:sldId id="297" r:id="rId5"/>
    <p:sldId id="289" r:id="rId6"/>
    <p:sldId id="295" r:id="rId7"/>
    <p:sldId id="291" r:id="rId8"/>
    <p:sldId id="288" r:id="rId9"/>
    <p:sldId id="298" r:id="rId10"/>
    <p:sldId id="290" r:id="rId11"/>
    <p:sldId id="292" r:id="rId12"/>
    <p:sldId id="294" r:id="rId13"/>
    <p:sldId id="293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343DAA-44CC-8FC6-7A2E-2AC737935E56}" name="Esther Hosli" initials="EH" userId="S::e.hosli@revalidatiegeneeskunde.nl::7ef8c290-5718-47a4-9c18-ed763cfab3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C8E55-E0D0-48F5-AE99-00AF1CBD740E}" v="35" dt="2025-04-28T12:47:49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6553" autoAdjust="0"/>
  </p:normalViewPr>
  <p:slideViewPr>
    <p:cSldViewPr snapToGrid="0">
      <p:cViewPr varScale="1">
        <p:scale>
          <a:sx n="35" d="100"/>
          <a:sy n="35" d="100"/>
        </p:scale>
        <p:origin x="1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11F_28D6CA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BE1BD7E-8318-40A7-82AC-1D17FBCAEFD5}" authorId="{3D343DAA-44CC-8FC6-7A2E-2AC737935E56}" created="2025-04-29T14:28:19.5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685165221" sldId="287"/>
      <ac:spMk id="3" creationId="{B76152B1-BEAB-3C0F-F149-BDF5C9EA9DC4}"/>
    </ac:deMkLst>
    <p188:txBody>
      <a:bodyPr/>
      <a:lstStyle/>
      <a:p>
        <a:r>
          <a:rPr lang="nl-NL"/>
          <a:t>Wat mij betreft zit er een ‘gat’ tussen medische problemen en optimaal functioneren, in de zin van: als je de gevolgen van een medisch probleem aanpakt, betekent dat niet automatisch dat iemand weer optimaal kan functioneren in de maatschappij. Dat is van nog zoveel andere dingen afhankelijk.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FBC09-92BC-447E-81ED-3E4484935DE8}" type="datetimeFigureOut">
              <a:rPr lang="nl-NL" smtClean="0"/>
              <a:t>30-4-2025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8064C-0D44-4C96-AB27-FCF76E1A7D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36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8064C-0D44-4C96-AB27-FCF76E1A7D5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28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8064C-0D44-4C96-AB27-FCF76E1A7D5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61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8064C-0D44-4C96-AB27-FCF76E1A7D5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84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8064C-0D44-4C96-AB27-FCF76E1A7D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9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8064C-0D44-4C96-AB27-FCF76E1A7D5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5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CVA / niet aangeboren hersenletsel</a:t>
            </a:r>
          </a:p>
          <a:p>
            <a:pPr lvl="1"/>
            <a:r>
              <a:rPr lang="nl-NL" dirty="0"/>
              <a:t>Parese, </a:t>
            </a:r>
            <a:r>
              <a:rPr lang="nl-NL" dirty="0" err="1"/>
              <a:t>neglect</a:t>
            </a:r>
            <a:r>
              <a:rPr lang="nl-NL" dirty="0"/>
              <a:t>, cognitie, sensibiliteitsstoornissen, coördinatieproblemen</a:t>
            </a:r>
          </a:p>
          <a:p>
            <a:r>
              <a:rPr lang="nl-NL" dirty="0"/>
              <a:t>Amputatie</a:t>
            </a:r>
          </a:p>
          <a:p>
            <a:pPr lvl="1"/>
            <a:r>
              <a:rPr lang="nl-NL" dirty="0"/>
              <a:t>Prothese / geen prothese, hulpmiddelen, stompvorming, psychisch</a:t>
            </a:r>
          </a:p>
          <a:p>
            <a:r>
              <a:rPr lang="nl-NL" dirty="0"/>
              <a:t>Dwarslaesie</a:t>
            </a:r>
          </a:p>
          <a:p>
            <a:pPr lvl="1"/>
            <a:r>
              <a:rPr lang="nl-NL" dirty="0"/>
              <a:t>Decubitus, mobiliseren, mictie/ontlasting, trombose, spasticiteit, autonome </a:t>
            </a:r>
            <a:r>
              <a:rPr lang="nl-NL" dirty="0" err="1"/>
              <a:t>dysreflexie</a:t>
            </a:r>
            <a:endParaRPr lang="nl-NL" dirty="0"/>
          </a:p>
          <a:p>
            <a:r>
              <a:rPr lang="nl-NL" dirty="0"/>
              <a:t>Chronische pijn</a:t>
            </a:r>
          </a:p>
          <a:p>
            <a:pPr lvl="1"/>
            <a:r>
              <a:rPr lang="nl-NL" dirty="0"/>
              <a:t>Schadecognitie, werkproblemen, coping etc.</a:t>
            </a:r>
          </a:p>
          <a:p>
            <a:r>
              <a:rPr lang="nl-NL" dirty="0"/>
              <a:t>Trauma</a:t>
            </a:r>
          </a:p>
          <a:p>
            <a:pPr lvl="1"/>
            <a:r>
              <a:rPr lang="nl-NL" dirty="0"/>
              <a:t>Mobiliseren, belasten, </a:t>
            </a:r>
            <a:r>
              <a:rPr lang="nl-NL" dirty="0" err="1"/>
              <a:t>doorbewegen</a:t>
            </a:r>
            <a:r>
              <a:rPr lang="nl-NL" dirty="0"/>
              <a:t>, zenuwletsel</a:t>
            </a:r>
          </a:p>
          <a:p>
            <a:r>
              <a:rPr lang="nl-NL" dirty="0"/>
              <a:t>Neuromusculaire aandoeningen</a:t>
            </a:r>
          </a:p>
          <a:p>
            <a:pPr lvl="1"/>
            <a:r>
              <a:rPr lang="nl-NL" dirty="0"/>
              <a:t>Hulpmiddelen, mobiliseren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8064C-0D44-4C96-AB27-FCF76E1A7D5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43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8064C-0D44-4C96-AB27-FCF76E1A7D5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42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3FD3808-2F07-FB40-B68C-4140A2EB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DF17FCE-BDDA-0B45-97CE-E8BEE7DFE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C1D771-C7FB-0146-BFB9-A597DFD6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49C494-87F6-9D43-B839-3D9B3C8E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1619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F28D53E-43AE-9D42-93AD-4890E1257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C923E4-780C-4640-B243-04275673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150BF2-1D45-9649-A831-6EA6B7076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9D337A-129E-824E-9012-C6F1AB74E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9916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2F28D53E-43AE-9D42-93AD-4890E1257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C923E4-780C-4640-B243-04275673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150BF2-1D45-9649-A831-6EA6B7076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89D337A-129E-824E-9012-C6F1AB74E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4381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7E3631-FBA5-794F-90B8-B439F243C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5C0BB2-8DCE-9143-8DF9-B7C71470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B566D7-E90B-964B-B15F-D7D542CCB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C0EE-A898-5B42-9662-D3E501E4E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B9A807-B01A-9D40-9E6B-C4A65A13E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F97B42-24B2-BD49-8488-5EB99F8B2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187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7E3631-FBA5-794F-90B8-B439F243C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5C0BB2-8DCE-9143-8DF9-B7C71470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B566D7-E90B-964B-B15F-D7D542CCB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C0EE-A898-5B42-9662-D3E501E4E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BB9A807-B01A-9D40-9E6B-C4A65A13E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F97B42-24B2-BD49-8488-5EB99F8B2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39275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7BC729C-8DF6-3341-A993-706B66157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9AF262-EFDA-484B-9A2D-7B5D39F4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685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851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7BC729C-8DF6-3341-A993-706B661572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9AF262-EFDA-484B-9A2D-7B5D39F4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368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781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3F5079E-EC06-C14B-9576-21A9191E0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82B0C4-0ED6-414F-B036-2286A7D7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8C643D-92C5-1546-B96E-8B71A0BB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3A11F2-ECD4-EE4F-BAED-139868A0B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8658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3F5079E-EC06-C14B-9576-21A9191E0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82B0C4-0ED6-414F-B036-2286A7D7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8C643D-92C5-1546-B96E-8B71A0BB2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3A11F2-ECD4-EE4F-BAED-139868A0B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4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A81284E-29F9-7B4A-826E-A8639FFE2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7CB087-9E8D-5249-A6D5-1DC16ED5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CC5507-7665-2D41-A93B-F74BDA285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FACCFA-D986-1845-B25D-05C7FBAB0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746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3FD3808-2F07-FB40-B68C-4140A2EB5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3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A81284E-29F9-7B4A-826E-A8639FFE2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7CB087-9E8D-5249-A6D5-1DC16ED5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CC5507-7665-2D41-A93B-F74BDA285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FACCFA-D986-1845-B25D-05C7FBAB0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7124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561D620-37C1-EF43-AA1E-4B08678D0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F42AFB-3FAA-0449-8D8C-4EF4216E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627257-B1E1-8C43-8D2C-A7E6927E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83490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561D620-37C1-EF43-AA1E-4B08678D0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F42AFB-3FAA-0449-8D8C-4EF4216E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627257-B1E1-8C43-8D2C-A7E6927E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19086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D68401A-632B-204A-AD1D-B7D57585C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6159B71-347B-AE4B-A207-73B57F1B0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17BD3B-342F-4B4B-BEA0-A2E20EF2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2844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D68401A-632B-204A-AD1D-B7D57585C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6159B71-347B-AE4B-A207-73B57F1B0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17BD3B-342F-4B4B-BEA0-A2E20EF2EE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352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B6EDFE5-FA3D-0F43-BC12-764CFF518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BCDF9F-1961-D94E-B01D-4A46E3397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2394C9-2F16-0E4B-A04F-6E14B7671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259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6102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B6EDFE5-FA3D-0F43-BC12-764CFF518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BCDF9F-1961-D94E-B01D-4A46E3397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2394C9-2F16-0E4B-A04F-6E14B7671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259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3244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B6EDFE5-FA3D-0F43-BC12-764CFF518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BCDF9F-1961-D94E-B01D-4A46E3397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2394C9-2F16-0E4B-A04F-6E14B7671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259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936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AB6EDFE5-FA3D-0F43-BC12-764CFF5188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BCDF9F-1961-D94E-B01D-4A46E3397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62394C9-2F16-0E4B-A04F-6E14B7671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259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0543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2B7A4DB-82C6-724C-9227-475BC53EF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7DE823-96A7-1C45-ABBD-D2B25778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40C7DC-0032-A840-8D07-F209FC3E7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1633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2B7A4DB-82C6-724C-9227-475BC53EF9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7DE823-96A7-1C45-ABBD-D2B25778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40C7DC-0032-A840-8D07-F209FC3E7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1104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DF17FCE-BDDA-0B45-97CE-E8BEE7DFE7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C1D771-C7FB-0146-BFB9-A597DFD6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49C494-87F6-9D43-B839-3D9B3C8E0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4174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5C8C18E-4B53-7343-9D73-8C3F26A2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46E71D-B410-4444-82A5-BCBA72B46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50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revalidatie.nl/opleiding/nieuw-landelijk-opleidingsplan-samen-duurzaam-in-beweging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revalidatie.nl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rIb0qUFB8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youtube.com/watch?v=wYITmQ6G3iQ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hyperlink" Target="https://www.youtube.com/watch?v=zdC2iOZtx-M" TargetMode="External"/><Relationship Id="rId4" Type="http://schemas.openxmlformats.org/officeDocument/2006/relationships/hyperlink" Target="https://www.youtube.com/watch?v=B1-q5lipAR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28D6CAA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player.vimeo.com/video/1075274916?app_id=1229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BE19B-E9E7-22BB-E4FC-67813EFBB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23106"/>
            <a:ext cx="9144000" cy="2053949"/>
          </a:xfrm>
        </p:spPr>
        <p:txBody>
          <a:bodyPr>
            <a:normAutofit/>
          </a:bodyPr>
          <a:lstStyle/>
          <a:p>
            <a:pPr algn="ctr"/>
            <a:r>
              <a:rPr lang="nl-NL" sz="5000" dirty="0"/>
              <a:t>Revalidatiegeneeskunde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C54067-9640-08BC-8BF7-B4F88DD69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2598"/>
            <a:ext cx="9144000" cy="1355316"/>
          </a:xfrm>
        </p:spPr>
        <p:txBody>
          <a:bodyPr>
            <a:normAutofit/>
          </a:bodyPr>
          <a:lstStyle/>
          <a:p>
            <a:r>
              <a:rPr lang="nl-NL" sz="2200" dirty="0"/>
              <a:t>Naam:</a:t>
            </a:r>
          </a:p>
          <a:p>
            <a:r>
              <a:rPr lang="nl-NL" sz="2200" dirty="0"/>
              <a:t>Functie:</a:t>
            </a:r>
          </a:p>
          <a:p>
            <a:r>
              <a:rPr lang="nl-NL" sz="2200" dirty="0"/>
              <a:t>Datum:</a:t>
            </a:r>
          </a:p>
        </p:txBody>
      </p:sp>
    </p:spTree>
    <p:extLst>
      <p:ext uri="{BB962C8B-B14F-4D97-AF65-F5344CB8AC3E}">
        <p14:creationId xmlns:p14="http://schemas.microsoft.com/office/powerpoint/2010/main" val="36571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A35A4-1CF4-928D-D1CE-19F33D49C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Taken/ beroepsactiviteiten revalidatiearts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7ADEA7-1E46-269B-7446-33A6243C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729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/>
              <a:t>Leveren van zorg op een klinische revalidatieafdeling</a:t>
            </a:r>
          </a:p>
          <a:p>
            <a:r>
              <a:rPr lang="nl-NL" dirty="0"/>
              <a:t>Acute zorg leveren en dienst doen</a:t>
            </a:r>
          </a:p>
          <a:p>
            <a:r>
              <a:rPr lang="nl-NL" dirty="0"/>
              <a:t>Poliklinisch spreekuur uitvoeren </a:t>
            </a:r>
          </a:p>
          <a:p>
            <a:r>
              <a:rPr lang="nl-NL" dirty="0"/>
              <a:t>Interdisciplinaire revalidatiebehandeling en behandelteam aansturen </a:t>
            </a:r>
          </a:p>
          <a:p>
            <a:r>
              <a:rPr lang="nl-NL" dirty="0"/>
              <a:t>Intercollegiaal consult voor andere specialismen uitvoeren</a:t>
            </a:r>
          </a:p>
          <a:p>
            <a:r>
              <a:rPr lang="nl-NL" dirty="0"/>
              <a:t>Diverse stoornissen en aandoeningen diagnosticeren en behandelen</a:t>
            </a:r>
          </a:p>
          <a:p>
            <a:r>
              <a:rPr lang="nl-NL" dirty="0"/>
              <a:t>Zorg in de chronische fase leveren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940E389-9CE4-6BF9-9902-3045D93582B4}"/>
              </a:ext>
            </a:extLst>
          </p:cNvPr>
          <p:cNvSpPr txBox="1"/>
          <p:nvPr/>
        </p:nvSpPr>
        <p:spPr>
          <a:xfrm>
            <a:off x="3998259" y="6185647"/>
            <a:ext cx="706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*Beroepsactiviteiten (EPA’s) komen uit de opleiding tot revalidatiearts</a:t>
            </a:r>
          </a:p>
        </p:txBody>
      </p:sp>
    </p:spTree>
    <p:extLst>
      <p:ext uri="{BB962C8B-B14F-4D97-AF65-F5344CB8AC3E}">
        <p14:creationId xmlns:p14="http://schemas.microsoft.com/office/powerpoint/2010/main" val="72038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F0B95-6A07-0D4F-34D6-2A267A97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Opleiding tot revalidatiearts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7ED5F8-149A-9A53-B60F-CB6629674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3145" cy="4351338"/>
          </a:xfrm>
        </p:spPr>
        <p:txBody>
          <a:bodyPr/>
          <a:lstStyle/>
          <a:p>
            <a:r>
              <a:rPr lang="nl-NL" dirty="0"/>
              <a:t>4 jarige opleiding</a:t>
            </a:r>
          </a:p>
          <a:p>
            <a:r>
              <a:rPr lang="nl-NL" dirty="0"/>
              <a:t>Opbouw opleiding: basis en verdieping</a:t>
            </a:r>
          </a:p>
          <a:p>
            <a:r>
              <a:rPr lang="nl-NL" dirty="0"/>
              <a:t>Aandacht voor wetenschap, onderwijs en management</a:t>
            </a:r>
          </a:p>
          <a:p>
            <a:r>
              <a:rPr lang="nl-NL" dirty="0"/>
              <a:t>In verdieping ruimte voor eigen invulling</a:t>
            </a:r>
          </a:p>
          <a:p>
            <a:r>
              <a:rPr lang="nl-NL" dirty="0"/>
              <a:t>Zie het Landelijk Opleidingsplan </a:t>
            </a:r>
            <a:r>
              <a:rPr lang="nl-NL" dirty="0">
                <a:hlinkClick r:id="rId2"/>
              </a:rPr>
              <a:t>‘Samen duurzaam in Beweging’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271D01-6FBD-C804-9D13-E175B687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45" y="1883364"/>
            <a:ext cx="5543145" cy="36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F268C-F5CD-36E1-9372-5DE94073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over revalidatiearts worden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6E655-4701-0153-EEDA-2B29225BE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Bekijk de website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www.revalidatie.nl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Interesse? Loop een dag of meer mee met een revalidatiearts</a:t>
            </a:r>
          </a:p>
          <a:p>
            <a:endParaRPr lang="nl-NL" dirty="0"/>
          </a:p>
        </p:txBody>
      </p:sp>
      <p:pic>
        <p:nvPicPr>
          <p:cNvPr id="4" name="Tijdelijke aanduiding voor inhoud 4" descr="Afbeelding met tekst, schermopname, Merk, Onlineadvertenties&#10;&#10;Automatisch gegenereerde beschrijving">
            <a:extLst>
              <a:ext uri="{FF2B5EF4-FFF2-40B4-BE49-F238E27FC236}">
                <a16:creationId xmlns:a16="http://schemas.microsoft.com/office/drawing/2014/main" id="{E903D624-B4AB-0515-D224-0A420AA67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072" y="2987561"/>
            <a:ext cx="6881980" cy="350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9324B-1298-62FA-D632-837A80F2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revalidatiearts over het vak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C1A9C-4B93-15A3-1C52-0BEBDA1DD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Interviews met aiossen:</a:t>
            </a:r>
          </a:p>
          <a:p>
            <a:r>
              <a:rPr lang="nl-NL" dirty="0">
                <a:hlinkClick r:id="rId2"/>
              </a:rPr>
              <a:t>https://www.youtube.com/watch?v=wYITmQ6G3iQ</a:t>
            </a:r>
            <a:r>
              <a:rPr lang="nl-NL" dirty="0"/>
              <a:t> </a:t>
            </a:r>
          </a:p>
          <a:p>
            <a:r>
              <a:rPr lang="nl-NL" dirty="0">
                <a:hlinkClick r:id="rId3"/>
              </a:rPr>
              <a:t>https://www.youtube.com/watch?v=IgrIb0qUFB8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Interviews met revalidatieartsen:</a:t>
            </a:r>
          </a:p>
          <a:p>
            <a:r>
              <a:rPr lang="nl-NL" dirty="0">
                <a:hlinkClick r:id="rId4"/>
              </a:rPr>
              <a:t>https://www.youtube.com/watch?v=B1-q5lipARI</a:t>
            </a:r>
            <a:r>
              <a:rPr lang="nl-NL" dirty="0"/>
              <a:t> </a:t>
            </a:r>
          </a:p>
          <a:p>
            <a:r>
              <a:rPr lang="nl-NL" dirty="0">
                <a:hlinkClick r:id="rId5"/>
              </a:rPr>
              <a:t>https://www.youtube.com/watch?v=zdC2iOZtx-M</a:t>
            </a: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353601-D805-C7C0-4034-592A83C15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8025" y="1825625"/>
            <a:ext cx="3035456" cy="19304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70C0AA-02BA-159C-70F7-4255B3685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8025" y="3936875"/>
            <a:ext cx="3035456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6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5DC4D-1361-E285-8DA4-1E0D7DE7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Revalidatiearts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152B1-BEAB-3C0F-F149-BDF5C9EA9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894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/>
              <a:t>Richt zich op het </a:t>
            </a:r>
            <a:r>
              <a:rPr lang="nl-NL" b="1" dirty="0"/>
              <a:t>opheffen, verminderen</a:t>
            </a:r>
            <a:r>
              <a:rPr lang="nl-NL" dirty="0"/>
              <a:t> of zo mogelijk </a:t>
            </a:r>
            <a:r>
              <a:rPr lang="nl-NL" b="1" dirty="0"/>
              <a:t>voorkomen </a:t>
            </a:r>
            <a:r>
              <a:rPr lang="nl-NL" dirty="0"/>
              <a:t>van de gevolgen van bepaalde ziekten/aandoeningen.</a:t>
            </a:r>
          </a:p>
          <a:p>
            <a:pPr marL="0" indent="0">
              <a:buNone/>
            </a:pPr>
            <a:r>
              <a:rPr lang="nl-NL" dirty="0"/>
              <a:t>Patiënten met complexe problemen van </a:t>
            </a:r>
            <a:r>
              <a:rPr lang="nl-NL" b="1" dirty="0"/>
              <a:t>motoriek</a:t>
            </a:r>
            <a:r>
              <a:rPr lang="nl-NL" dirty="0"/>
              <a:t> en/of </a:t>
            </a:r>
            <a:r>
              <a:rPr lang="nl-NL" b="1" dirty="0"/>
              <a:t>cognitie</a:t>
            </a:r>
            <a:r>
              <a:rPr lang="nl-NL" dirty="0"/>
              <a:t> ten gevolge van een aangeboren of verworven aandoening.</a:t>
            </a:r>
          </a:p>
          <a:p>
            <a:pPr marL="0" indent="0">
              <a:buNone/>
            </a:pPr>
            <a:r>
              <a:rPr lang="nl-NL" dirty="0"/>
              <a:t>Zodat je patiënt (weer) zo </a:t>
            </a:r>
            <a:r>
              <a:rPr lang="nl-NL" b="1" dirty="0"/>
              <a:t>optimaal</a:t>
            </a:r>
            <a:r>
              <a:rPr lang="nl-NL" dirty="0"/>
              <a:t> mogelijk kan </a:t>
            </a:r>
            <a:r>
              <a:rPr lang="nl-NL" b="1" dirty="0"/>
              <a:t>functioneren </a:t>
            </a:r>
            <a:r>
              <a:rPr lang="nl-NL" dirty="0"/>
              <a:t>in de maatschappij.</a:t>
            </a:r>
          </a:p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32E6CC-2B68-C21B-F5AC-BB69479B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40" y="1690688"/>
            <a:ext cx="5789933" cy="385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652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8A0DF-0759-0026-D47E-134D6A9F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revalidatiearts over het vak</a:t>
            </a:r>
          </a:p>
        </p:txBody>
      </p:sp>
      <p:pic>
        <p:nvPicPr>
          <p:cNvPr id="4" name="Onlinemedia 3" title="Profilering revalidatiegeneeskunde 2025">
            <a:hlinkClick r:id="" action="ppaction://media"/>
            <a:extLst>
              <a:ext uri="{FF2B5EF4-FFF2-40B4-BE49-F238E27FC236}">
                <a16:creationId xmlns:a16="http://schemas.microsoft.com/office/drawing/2014/main" id="{0EDE219E-C4C3-809C-6D04-6EF792D773E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3613" y="1825625"/>
            <a:ext cx="77231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95171-BCBB-57BE-4454-A56123B9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revalideren?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2197E-5ACC-FAA7-2BC7-B834963CC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 vooruit bewegen  </a:t>
            </a:r>
          </a:p>
          <a:p>
            <a:endParaRPr lang="nl-NL" dirty="0"/>
          </a:p>
          <a:p>
            <a:r>
              <a:rPr lang="nl-NL" dirty="0"/>
              <a:t>Revalideren is herwaarderen  </a:t>
            </a:r>
          </a:p>
          <a:p>
            <a:endParaRPr lang="nl-NL" dirty="0"/>
          </a:p>
          <a:p>
            <a:r>
              <a:rPr lang="nl-NL" dirty="0"/>
              <a:t>Leren en meedoen (in de </a:t>
            </a:r>
            <a:br>
              <a:rPr lang="nl-NL" dirty="0"/>
            </a:br>
            <a:r>
              <a:rPr lang="nl-NL" dirty="0"/>
              <a:t>maatschappij)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EB4DD0-95E0-B956-3A18-ABBDF0A0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7332"/>
            <a:ext cx="5513889" cy="36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5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ED4E2-2578-91CA-9254-5E1B7AA5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ICF model</a:t>
            </a:r>
          </a:p>
        </p:txBody>
      </p:sp>
      <p:pic>
        <p:nvPicPr>
          <p:cNvPr id="4" name="Picture 5" descr="wetwia2">
            <a:extLst>
              <a:ext uri="{FF2B5EF4-FFF2-40B4-BE49-F238E27FC236}">
                <a16:creationId xmlns:a16="http://schemas.microsoft.com/office/drawing/2014/main" id="{8570CAA6-B166-8325-327F-7ECF98A3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45" y="1265101"/>
            <a:ext cx="8229909" cy="432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9BE87CA-20BA-1680-73F9-6FAEAC45D1C3}"/>
              </a:ext>
            </a:extLst>
          </p:cNvPr>
          <p:cNvSpPr txBox="1"/>
          <p:nvPr/>
        </p:nvSpPr>
        <p:spPr>
          <a:xfrm>
            <a:off x="3567953" y="6113929"/>
            <a:ext cx="8081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ICF staat voor: </a:t>
            </a:r>
            <a:r>
              <a:rPr lang="en-US" b="0" i="0" dirty="0">
                <a:solidFill>
                  <a:srgbClr val="000000"/>
                </a:solidFill>
                <a:effectLst/>
                <a:latin typeface="RO Sans"/>
              </a:rPr>
              <a:t>International Classification of Functioning, Disability and Health</a:t>
            </a:r>
          </a:p>
        </p:txBody>
      </p:sp>
    </p:spTree>
    <p:extLst>
      <p:ext uri="{BB962C8B-B14F-4D97-AF65-F5344CB8AC3E}">
        <p14:creationId xmlns:p14="http://schemas.microsoft.com/office/powerpoint/2010/main" val="190163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B4DE3-6E1C-27EE-540A-C71941442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Functioneren staat centraal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3EEFEF-3BD9-EB68-3FD8-E34A77AE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Activiteiten en participatie </a:t>
            </a:r>
          </a:p>
          <a:p>
            <a:r>
              <a:rPr lang="nl-NL" dirty="0">
                <a:solidFill>
                  <a:schemeClr val="tx1"/>
                </a:solidFill>
              </a:rPr>
              <a:t>Persoonlijke factoren</a:t>
            </a:r>
          </a:p>
          <a:p>
            <a:r>
              <a:rPr lang="nl-NL" dirty="0">
                <a:solidFill>
                  <a:schemeClr val="tx1"/>
                </a:solidFill>
              </a:rPr>
              <a:t>Externe factoren</a:t>
            </a:r>
          </a:p>
          <a:p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A00492-FA9D-71E5-7894-31FFD8D1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8" y="1967696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3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02716-1B2C-F5C2-65D7-1CDF77BB1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Revalidatieteam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D75704-A6A7-C4AB-6A45-21C3699EF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FBBACFB1-569A-1A77-9B39-FE0974CAC725}"/>
              </a:ext>
            </a:extLst>
          </p:cNvPr>
          <p:cNvGrpSpPr>
            <a:grpSpLocks/>
          </p:cNvGrpSpPr>
          <p:nvPr/>
        </p:nvGrpSpPr>
        <p:grpSpPr bwMode="auto">
          <a:xfrm>
            <a:off x="4780781" y="1690688"/>
            <a:ext cx="3247781" cy="723900"/>
            <a:chOff x="0" y="0"/>
            <a:chExt cx="2024" cy="456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026FC5A5-8047-26CD-7060-0B9A5065D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024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6B602D2E-CEC5-2DA8-1C63-53AC24427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0"/>
              <a:ext cx="2024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 algn="ctr"/>
              <a:r>
                <a:rPr lang="en-US" sz="2400" dirty="0">
                  <a:solidFill>
                    <a:schemeClr val="tx1"/>
                  </a:solidFill>
                  <a:latin typeface="Arial" charset="0"/>
                  <a:sym typeface="Arial" charset="0"/>
                </a:rPr>
                <a:t>Revalidatiearts </a:t>
              </a: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74FA98F-A8F8-1348-30FA-DC2FEF726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82" y="2657473"/>
            <a:ext cx="8595359" cy="338532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D0B29ED-061C-6720-5342-1A3EA8F2C11D}"/>
              </a:ext>
            </a:extLst>
          </p:cNvPr>
          <p:cNvSpPr txBox="1"/>
          <p:nvPr/>
        </p:nvSpPr>
        <p:spPr>
          <a:xfrm>
            <a:off x="7808976" y="5558786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* Een niet complete lijst, het team kan indien nodig uitgebreid worden met andere zorgprofessionals</a:t>
            </a:r>
          </a:p>
        </p:txBody>
      </p:sp>
    </p:spTree>
    <p:extLst>
      <p:ext uri="{BB962C8B-B14F-4D97-AF65-F5344CB8AC3E}">
        <p14:creationId xmlns:p14="http://schemas.microsoft.com/office/powerpoint/2010/main" val="398746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E06CF-7D7B-D2A3-5ADE-9811D19D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patiëntengroepen ziet de revalidatiearts?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1C0BA4-6BFB-DF8F-E1AC-C6EE440B4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Alle leeftijden, mannen en vrouwen met o.a.:</a:t>
            </a:r>
          </a:p>
          <a:p>
            <a:r>
              <a:rPr lang="nl-NL" dirty="0"/>
              <a:t>CVA / niet aangeboren hersenletsel</a:t>
            </a:r>
          </a:p>
          <a:p>
            <a:r>
              <a:rPr lang="nl-NL" dirty="0"/>
              <a:t>Amputatie</a:t>
            </a:r>
          </a:p>
          <a:p>
            <a:r>
              <a:rPr lang="nl-NL" dirty="0"/>
              <a:t>Dwarslaesie</a:t>
            </a:r>
          </a:p>
          <a:p>
            <a:r>
              <a:rPr lang="nl-NL" dirty="0"/>
              <a:t>Chronische pijn</a:t>
            </a:r>
          </a:p>
          <a:p>
            <a:r>
              <a:rPr lang="nl-NL" dirty="0"/>
              <a:t>Trauma van </a:t>
            </a:r>
            <a:r>
              <a:rPr lang="nl-NL" dirty="0" err="1"/>
              <a:t>skierskelet</a:t>
            </a:r>
            <a:r>
              <a:rPr lang="nl-NL" dirty="0"/>
              <a:t> systeem</a:t>
            </a:r>
          </a:p>
          <a:p>
            <a:r>
              <a:rPr lang="nl-NL" dirty="0"/>
              <a:t>Neuromusculaire aandoeningen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263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1D01B-E146-2498-B0F3-67B29EF49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werkt een revalidatiearts?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3826F-C8F8-E3C1-C2AA-44A0D83BD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Revalidatiecentrum</a:t>
            </a:r>
          </a:p>
          <a:p>
            <a:r>
              <a:rPr lang="nl-NL" dirty="0"/>
              <a:t>Algemeen ziekenhuis</a:t>
            </a:r>
          </a:p>
          <a:p>
            <a:r>
              <a:rPr lang="nl-NL" dirty="0"/>
              <a:t>Universitair Medisch Centrum (UMC)</a:t>
            </a:r>
          </a:p>
          <a:p>
            <a:r>
              <a:rPr lang="nl-NL" dirty="0"/>
              <a:t>Zelfstandige behandelkliniek</a:t>
            </a:r>
          </a:p>
        </p:txBody>
      </p:sp>
    </p:spTree>
    <p:extLst>
      <p:ext uri="{BB962C8B-B14F-4D97-AF65-F5344CB8AC3E}">
        <p14:creationId xmlns:p14="http://schemas.microsoft.com/office/powerpoint/2010/main" val="3893967345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VRA kleuren">
      <a:dk1>
        <a:srgbClr val="232A4E"/>
      </a:dk1>
      <a:lt1>
        <a:srgbClr val="FFFFFF"/>
      </a:lt1>
      <a:dk2>
        <a:srgbClr val="232A4D"/>
      </a:dk2>
      <a:lt2>
        <a:srgbClr val="FFFFFF"/>
      </a:lt2>
      <a:accent1>
        <a:srgbClr val="0068AC"/>
      </a:accent1>
      <a:accent2>
        <a:srgbClr val="93BD00"/>
      </a:accent2>
      <a:accent3>
        <a:srgbClr val="FA7820"/>
      </a:accent3>
      <a:accent4>
        <a:srgbClr val="F08740"/>
      </a:accent4>
      <a:accent5>
        <a:srgbClr val="027BC1"/>
      </a:accent5>
      <a:accent6>
        <a:srgbClr val="055386"/>
      </a:accent6>
      <a:hlink>
        <a:srgbClr val="027BC1"/>
      </a:hlink>
      <a:folHlink>
        <a:srgbClr val="232A4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RA sjabloon PPT- dec24  -  Alleen-lezen" id="{AE67706C-AF1C-4C10-9816-707B85DF60B8}" vid="{7A21B440-D825-44BA-A825-5AE41636C35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423</Words>
  <Application>Microsoft Office PowerPoint</Application>
  <PresentationFormat>Breedbeeld</PresentationFormat>
  <Paragraphs>81</Paragraphs>
  <Slides>13</Slides>
  <Notes>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RO Sans</vt:lpstr>
      <vt:lpstr>1_Kantoorthema</vt:lpstr>
      <vt:lpstr>Revalidatiegeneeskunde</vt:lpstr>
      <vt:lpstr>Revalidatiearts</vt:lpstr>
      <vt:lpstr>De revalidatiearts over het vak</vt:lpstr>
      <vt:lpstr>Wat is revalideren?</vt:lpstr>
      <vt:lpstr>ICF model</vt:lpstr>
      <vt:lpstr>Functioneren staat centraal</vt:lpstr>
      <vt:lpstr>Revalidatieteam</vt:lpstr>
      <vt:lpstr>Welke patiëntengroepen ziet de revalidatiearts?</vt:lpstr>
      <vt:lpstr>Waar werkt een revalidatiearts?</vt:lpstr>
      <vt:lpstr>Taken/ beroepsactiviteiten revalidatiearts</vt:lpstr>
      <vt:lpstr>Opleiding tot revalidatiearts</vt:lpstr>
      <vt:lpstr>Informatie over revalidatiearts worden</vt:lpstr>
      <vt:lpstr>De revalidatiearts over het vak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Maud Oomen</dc:creator>
  <cp:lastModifiedBy>Maud Oomen</cp:lastModifiedBy>
  <cp:revision>4</cp:revision>
  <dcterms:created xsi:type="dcterms:W3CDTF">2025-04-23T12:11:14Z</dcterms:created>
  <dcterms:modified xsi:type="dcterms:W3CDTF">2025-04-30T09:05:08Z</dcterms:modified>
</cp:coreProperties>
</file>