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9" r:id="rId5"/>
    <p:sldId id="260" r:id="rId6"/>
    <p:sldId id="269" r:id="rId7"/>
    <p:sldId id="261" r:id="rId8"/>
    <p:sldId id="262" r:id="rId9"/>
    <p:sldId id="263" r:id="rId10"/>
    <p:sldId id="277" r:id="rId11"/>
    <p:sldId id="265" r:id="rId12"/>
    <p:sldId id="266" r:id="rId13"/>
    <p:sldId id="267" r:id="rId14"/>
    <p:sldId id="268" r:id="rId15"/>
    <p:sldId id="276" r:id="rId16"/>
    <p:sldId id="274" r:id="rId17"/>
    <p:sldId id="275"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7CA152-7383-B230-B334-F40BEBFEAE6F}" name="Lagrand, R.S. (Rimke)" initials="RL" userId="S::r.lagrand@amsterdamumc.nl::75340e7c-4d82-4138-842c-a450ec888c86" providerId="AD"/>
  <p188:author id="{DB07C07D-EABB-3076-9FF6-D5075BA4DF37}" name="Ilse van Nes" initials="Iv" userId="b589301c7637b641" providerId="Windows Live"/>
  <p188:author id="{3BC37BDD-0CAD-9CC8-642A-93030C111ED7}" name="Larissa van den Bogaard" initials="Lv" userId="S::Larissa.vandenBogaard@adelantegroep.nl::9798e127-82c0-4169-bf55-429265305b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81766" autoAdjust="0"/>
  </p:normalViewPr>
  <p:slideViewPr>
    <p:cSldViewPr snapToGrid="0" snapToObjects="1">
      <p:cViewPr varScale="1">
        <p:scale>
          <a:sx n="40" d="100"/>
          <a:sy n="40" d="100"/>
        </p:scale>
        <p:origin x="4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ud Oomen" userId="2d0ab8ed-48bc-4edb-98fc-87a4f0752440" providerId="ADAL" clId="{5FA83998-5692-4FF5-98FA-EE42A4A95BAC}"/>
    <pc:docChg chg="modSld">
      <pc:chgData name="Maud Oomen" userId="2d0ab8ed-48bc-4edb-98fc-87a4f0752440" providerId="ADAL" clId="{5FA83998-5692-4FF5-98FA-EE42A4A95BAC}" dt="2025-05-15T11:03:58.567" v="4" actId="108"/>
      <pc:docMkLst>
        <pc:docMk/>
      </pc:docMkLst>
      <pc:sldChg chg="modSp mod">
        <pc:chgData name="Maud Oomen" userId="2d0ab8ed-48bc-4edb-98fc-87a4f0752440" providerId="ADAL" clId="{5FA83998-5692-4FF5-98FA-EE42A4A95BAC}" dt="2025-05-15T11:03:58.567" v="4" actId="108"/>
        <pc:sldMkLst>
          <pc:docMk/>
          <pc:sldMk cId="3286938996" sldId="265"/>
        </pc:sldMkLst>
        <pc:spChg chg="mod">
          <ac:chgData name="Maud Oomen" userId="2d0ab8ed-48bc-4edb-98fc-87a4f0752440" providerId="ADAL" clId="{5FA83998-5692-4FF5-98FA-EE42A4A95BAC}" dt="2025-05-15T11:03:58.567" v="4" actId="108"/>
          <ac:spMkLst>
            <pc:docMk/>
            <pc:sldMk cId="3286938996" sldId="265"/>
            <ac:spMk id="3" creationId="{E866822E-8103-BBCB-7095-B0BF33E65F9F}"/>
          </ac:spMkLst>
        </pc:spChg>
      </pc:sldChg>
    </pc:docChg>
  </pc:docChgLst>
  <pc:docChgLst>
    <pc:chgData name="Maud Oomen" userId="2d0ab8ed-48bc-4edb-98fc-87a4f0752440" providerId="ADAL" clId="{0053F5B2-A73B-450A-99BE-209796711F37}"/>
    <pc:docChg chg="custSel modSld">
      <pc:chgData name="Maud Oomen" userId="2d0ab8ed-48bc-4edb-98fc-87a4f0752440" providerId="ADAL" clId="{0053F5B2-A73B-450A-99BE-209796711F37}" dt="2025-04-17T09:24:46.074" v="257" actId="20577"/>
      <pc:docMkLst>
        <pc:docMk/>
      </pc:docMkLst>
      <pc:sldChg chg="modNotesTx">
        <pc:chgData name="Maud Oomen" userId="2d0ab8ed-48bc-4edb-98fc-87a4f0752440" providerId="ADAL" clId="{0053F5B2-A73B-450A-99BE-209796711F37}" dt="2025-04-17T09:24:46.074" v="257" actId="20577"/>
        <pc:sldMkLst>
          <pc:docMk/>
          <pc:sldMk cId="1495327892" sldId="277"/>
        </pc:sldMkLst>
      </pc:sldChg>
    </pc:docChg>
  </pc:docChgLst>
  <pc:docChgLst>
    <pc:chgData name="Maud Oomen" userId="2d0ab8ed-48bc-4edb-98fc-87a4f0752440" providerId="ADAL" clId="{EF839CB7-358E-434D-B1D9-1D751619EFF1}"/>
    <pc:docChg chg="undo custSel delSld modSld">
      <pc:chgData name="Maud Oomen" userId="2d0ab8ed-48bc-4edb-98fc-87a4f0752440" providerId="ADAL" clId="{EF839CB7-358E-434D-B1D9-1D751619EFF1}" dt="2025-02-05T13:36:58.269" v="745" actId="14100"/>
      <pc:docMkLst>
        <pc:docMk/>
      </pc:docMkLst>
      <pc:sldChg chg="modSp mod">
        <pc:chgData name="Maud Oomen" userId="2d0ab8ed-48bc-4edb-98fc-87a4f0752440" providerId="ADAL" clId="{EF839CB7-358E-434D-B1D9-1D751619EFF1}" dt="2025-02-05T11:01:43.880" v="289" actId="20577"/>
        <pc:sldMkLst>
          <pc:docMk/>
          <pc:sldMk cId="2680399048" sldId="261"/>
        </pc:sldMkLst>
      </pc:sldChg>
      <pc:sldChg chg="modSp mod modCm">
        <pc:chgData name="Maud Oomen" userId="2d0ab8ed-48bc-4edb-98fc-87a4f0752440" providerId="ADAL" clId="{EF839CB7-358E-434D-B1D9-1D751619EFF1}" dt="2025-02-05T10:59:19.468" v="239" actId="113"/>
        <pc:sldMkLst>
          <pc:docMk/>
          <pc:sldMk cId="1838221707" sldId="263"/>
        </pc:sldMkLst>
        <pc:extLst>
          <p:ext xmlns:p="http://schemas.openxmlformats.org/presentationml/2006/main" uri="{D6D511B9-2390-475A-947B-AFAB55BFBCF1}">
            <pc226:cmChg xmlns:pc226="http://schemas.microsoft.com/office/powerpoint/2022/06/main/command" chg="mod">
              <pc226:chgData name="Maud Oomen" userId="2d0ab8ed-48bc-4edb-98fc-87a4f0752440" providerId="ADAL" clId="{EF839CB7-358E-434D-B1D9-1D751619EFF1}" dt="2025-02-05T10:59:07.243" v="238" actId="20577"/>
              <pc2:cmMkLst xmlns:pc2="http://schemas.microsoft.com/office/powerpoint/2019/9/main/command">
                <pc:docMk/>
                <pc:sldMk cId="1838221707" sldId="263"/>
                <pc2:cmMk id="{D6AC2A6A-3148-2643-9A94-C0574888558D}"/>
              </pc2:cmMkLst>
            </pc226:cmChg>
            <pc226:cmChg xmlns:pc226="http://schemas.microsoft.com/office/powerpoint/2022/06/main/command" chg="mod">
              <pc226:chgData name="Maud Oomen" userId="2d0ab8ed-48bc-4edb-98fc-87a4f0752440" providerId="ADAL" clId="{EF839CB7-358E-434D-B1D9-1D751619EFF1}" dt="2025-02-05T10:59:07.243" v="238" actId="20577"/>
              <pc2:cmMkLst xmlns:pc2="http://schemas.microsoft.com/office/powerpoint/2019/9/main/command">
                <pc:docMk/>
                <pc:sldMk cId="1838221707" sldId="263"/>
                <pc2:cmMk id="{A7878AD1-5397-754F-BF48-DBFC896150A2}"/>
              </pc2:cmMkLst>
            </pc226:cmChg>
          </p:ext>
        </pc:extLst>
      </pc:sldChg>
      <pc:sldChg chg="modSp mod modCm">
        <pc:chgData name="Maud Oomen" userId="2d0ab8ed-48bc-4edb-98fc-87a4f0752440" providerId="ADAL" clId="{EF839CB7-358E-434D-B1D9-1D751619EFF1}" dt="2025-02-05T11:05:01.029" v="418" actId="20577"/>
        <pc:sldMkLst>
          <pc:docMk/>
          <pc:sldMk cId="3286938996" sldId="265"/>
        </pc:sldMkLst>
        <pc:extLst>
          <p:ext xmlns:p="http://schemas.openxmlformats.org/presentationml/2006/main" uri="{D6D511B9-2390-475A-947B-AFAB55BFBCF1}">
            <pc226:cmChg xmlns:pc226="http://schemas.microsoft.com/office/powerpoint/2022/06/main/command" chg="mod">
              <pc226:chgData name="Maud Oomen" userId="2d0ab8ed-48bc-4edb-98fc-87a4f0752440" providerId="ADAL" clId="{EF839CB7-358E-434D-B1D9-1D751619EFF1}" dt="2025-02-05T11:05:01.029" v="418" actId="20577"/>
              <pc2:cmMkLst xmlns:pc2="http://schemas.microsoft.com/office/powerpoint/2019/9/main/command">
                <pc:docMk/>
                <pc:sldMk cId="3286938996" sldId="265"/>
                <pc2:cmMk id="{3A3C3956-81FF-463F-8140-4D5D0877D996}"/>
              </pc2:cmMkLst>
            </pc226:cmChg>
          </p:ext>
        </pc:extLst>
      </pc:sldChg>
      <pc:sldChg chg="modSp mod modCm">
        <pc:chgData name="Maud Oomen" userId="2d0ab8ed-48bc-4edb-98fc-87a4f0752440" providerId="ADAL" clId="{EF839CB7-358E-434D-B1D9-1D751619EFF1}" dt="2025-02-05T11:08:27.922" v="648" actId="20577"/>
        <pc:sldMkLst>
          <pc:docMk/>
          <pc:sldMk cId="3123673167" sldId="266"/>
        </pc:sldMkLst>
        <pc:extLst>
          <p:ext xmlns:p="http://schemas.openxmlformats.org/presentationml/2006/main" uri="{D6D511B9-2390-475A-947B-AFAB55BFBCF1}">
            <pc226:cmChg xmlns:pc226="http://schemas.microsoft.com/office/powerpoint/2022/06/main/command" chg="mod">
              <pc226:chgData name="Maud Oomen" userId="2d0ab8ed-48bc-4edb-98fc-87a4f0752440" providerId="ADAL" clId="{EF839CB7-358E-434D-B1D9-1D751619EFF1}" dt="2025-02-05T11:07:36.509" v="539" actId="20577"/>
              <pc2:cmMkLst xmlns:pc2="http://schemas.microsoft.com/office/powerpoint/2019/9/main/command">
                <pc:docMk/>
                <pc:sldMk cId="3123673167" sldId="266"/>
                <pc2:cmMk id="{6984D204-C50E-4175-AC84-2E117DFCF1FD}"/>
              </pc2:cmMkLst>
            </pc226:cmChg>
            <pc226:cmChg xmlns:pc226="http://schemas.microsoft.com/office/powerpoint/2022/06/main/command" chg="mod">
              <pc226:chgData name="Maud Oomen" userId="2d0ab8ed-48bc-4edb-98fc-87a4f0752440" providerId="ADAL" clId="{EF839CB7-358E-434D-B1D9-1D751619EFF1}" dt="2025-02-05T11:08:11.117" v="593" actId="20577"/>
              <pc2:cmMkLst xmlns:pc2="http://schemas.microsoft.com/office/powerpoint/2019/9/main/command">
                <pc:docMk/>
                <pc:sldMk cId="3123673167" sldId="266"/>
                <pc2:cmMk id="{8AE8A795-97CF-4C80-9404-0732A558BF5D}"/>
              </pc2:cmMkLst>
            </pc226:cmChg>
          </p:ext>
        </pc:extLst>
      </pc:sldChg>
      <pc:sldChg chg="addSp modSp mod">
        <pc:chgData name="Maud Oomen" userId="2d0ab8ed-48bc-4edb-98fc-87a4f0752440" providerId="ADAL" clId="{EF839CB7-358E-434D-B1D9-1D751619EFF1}" dt="2025-02-05T13:36:58.269" v="745" actId="14100"/>
        <pc:sldMkLst>
          <pc:docMk/>
          <pc:sldMk cId="49624594" sldId="267"/>
        </pc:sldMkLst>
      </pc:sldChg>
      <pc:sldChg chg="modSp mod">
        <pc:chgData name="Maud Oomen" userId="2d0ab8ed-48bc-4edb-98fc-87a4f0752440" providerId="ADAL" clId="{EF839CB7-358E-434D-B1D9-1D751619EFF1}" dt="2025-02-05T10:55:59.625" v="88" actId="5793"/>
        <pc:sldMkLst>
          <pc:docMk/>
          <pc:sldMk cId="1436726391" sldId="268"/>
        </pc:sldMkLst>
      </pc:sldChg>
      <pc:sldChg chg="modSp del mod">
        <pc:chgData name="Maud Oomen" userId="2d0ab8ed-48bc-4edb-98fc-87a4f0752440" providerId="ADAL" clId="{EF839CB7-358E-434D-B1D9-1D751619EFF1}" dt="2025-02-05T11:04:22.861" v="343" actId="47"/>
        <pc:sldMkLst>
          <pc:docMk/>
          <pc:sldMk cId="1747977804" sldId="272"/>
        </pc:sldMkLst>
      </pc:sldChg>
      <pc:sldChg chg="addSp delSp modSp mod modCm">
        <pc:chgData name="Maud Oomen" userId="2d0ab8ed-48bc-4edb-98fc-87a4f0752440" providerId="ADAL" clId="{EF839CB7-358E-434D-B1D9-1D751619EFF1}" dt="2025-02-05T11:57:19.856" v="725" actId="6549"/>
        <pc:sldMkLst>
          <pc:docMk/>
          <pc:sldMk cId="1612477819" sldId="276"/>
        </pc:sldMkLst>
        <pc:extLst>
          <p:ext xmlns:p="http://schemas.openxmlformats.org/presentationml/2006/main" uri="{D6D511B9-2390-475A-947B-AFAB55BFBCF1}">
            <pc226:cmChg xmlns:pc226="http://schemas.microsoft.com/office/powerpoint/2022/06/main/command" chg="mod">
              <pc226:chgData name="Maud Oomen" userId="2d0ab8ed-48bc-4edb-98fc-87a4f0752440" providerId="ADAL" clId="{EF839CB7-358E-434D-B1D9-1D751619EFF1}" dt="2025-02-05T11:09:06.762" v="680" actId="20577"/>
              <pc2:cmMkLst xmlns:pc2="http://schemas.microsoft.com/office/powerpoint/2019/9/main/command">
                <pc:docMk/>
                <pc:sldMk cId="1612477819" sldId="276"/>
                <pc2:cmMk id="{AB5A72C5-40CA-4DAE-82B0-68DDE370558A}"/>
              </pc2:cmMkLst>
            </pc226:cmChg>
            <pc226:cmChg xmlns:pc226="http://schemas.microsoft.com/office/powerpoint/2022/06/main/command" chg="mod">
              <pc226:chgData name="Maud Oomen" userId="2d0ab8ed-48bc-4edb-98fc-87a4f0752440" providerId="ADAL" clId="{EF839CB7-358E-434D-B1D9-1D751619EFF1}" dt="2025-02-05T11:09:19.962" v="699" actId="20577"/>
              <pc2:cmMkLst xmlns:pc2="http://schemas.microsoft.com/office/powerpoint/2019/9/main/command">
                <pc:docMk/>
                <pc:sldMk cId="1612477819" sldId="276"/>
                <pc2:cmMk id="{75802BDC-A59C-404D-8AF7-D64E47C3C8D8}"/>
              </pc2:cmMkLst>
            </pc226:cmChg>
          </p:ext>
        </pc:extLst>
      </pc:sldChg>
      <pc:sldChg chg="modSp mod modCm">
        <pc:chgData name="Maud Oomen" userId="2d0ab8ed-48bc-4edb-98fc-87a4f0752440" providerId="ADAL" clId="{EF839CB7-358E-434D-B1D9-1D751619EFF1}" dt="2025-02-05T11:04:09.247" v="342" actId="255"/>
        <pc:sldMkLst>
          <pc:docMk/>
          <pc:sldMk cId="1495327892" sldId="277"/>
        </pc:sldMkLst>
        <pc:extLst>
          <p:ext xmlns:p="http://schemas.openxmlformats.org/presentationml/2006/main" uri="{D6D511B9-2390-475A-947B-AFAB55BFBCF1}">
            <pc226:cmChg xmlns:pc226="http://schemas.microsoft.com/office/powerpoint/2022/06/main/command" chg="mod">
              <pc226:chgData name="Maud Oomen" userId="2d0ab8ed-48bc-4edb-98fc-87a4f0752440" providerId="ADAL" clId="{EF839CB7-358E-434D-B1D9-1D751619EFF1}" dt="2025-02-05T11:01:33.017" v="278"/>
              <pc2:cmMkLst xmlns:pc2="http://schemas.microsoft.com/office/powerpoint/2019/9/main/command">
                <pc:docMk/>
                <pc:sldMk cId="1495327892" sldId="277"/>
                <pc2:cmMk id="{41CBF00A-F377-4FD5-ACB6-39E7645F7995}"/>
              </pc2:cmMkLst>
            </pc226:cmChg>
            <pc226:cmChg xmlns:pc226="http://schemas.microsoft.com/office/powerpoint/2022/06/main/command" chg="mod">
              <pc226:chgData name="Maud Oomen" userId="2d0ab8ed-48bc-4edb-98fc-87a4f0752440" providerId="ADAL" clId="{EF839CB7-358E-434D-B1D9-1D751619EFF1}" dt="2025-02-05T10:59:46.378" v="247" actId="20577"/>
              <pc2:cmMkLst xmlns:pc2="http://schemas.microsoft.com/office/powerpoint/2019/9/main/command">
                <pc:docMk/>
                <pc:sldMk cId="1495327892" sldId="277"/>
                <pc2:cmMk id="{D4A8B07B-528E-46E7-BA37-E1D583F1BE8D}"/>
              </pc2:cmMkLst>
            </pc226:cmChg>
            <pc226:cmChg xmlns:pc226="http://schemas.microsoft.com/office/powerpoint/2022/06/main/command" chg="mod">
              <pc226:chgData name="Maud Oomen" userId="2d0ab8ed-48bc-4edb-98fc-87a4f0752440" providerId="ADAL" clId="{EF839CB7-358E-434D-B1D9-1D751619EFF1}" dt="2025-02-05T11:03:36.409" v="334" actId="20577"/>
              <pc2:cmMkLst xmlns:pc2="http://schemas.microsoft.com/office/powerpoint/2019/9/main/command">
                <pc:docMk/>
                <pc:sldMk cId="1495327892" sldId="277"/>
                <pc2:cmMk id="{9FF4F57D-45A0-C143-B762-4D769CDB454F}"/>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AB697E-D657-4D2A-95B9-33FFE88DCACB}" type="datetimeFigureOut">
              <a:rPr lang="nl-NL" smtClean="0"/>
              <a:t>15-5-2025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E65C28-4CF0-4189-B351-92BCEB5FEDC9}" type="slidenum">
              <a:rPr lang="nl-NL" smtClean="0"/>
              <a:t>‹nr.›</a:t>
            </a:fld>
            <a:endParaRPr lang="nl-NL"/>
          </a:p>
        </p:txBody>
      </p:sp>
    </p:spTree>
    <p:extLst>
      <p:ext uri="{BB962C8B-B14F-4D97-AF65-F5344CB8AC3E}">
        <p14:creationId xmlns:p14="http://schemas.microsoft.com/office/powerpoint/2010/main" val="4033292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verdieping staat na de basis gepland, maar er kan ook eerder gestart worden met de verdieping. In het LOP staat uitgelegd wanneer een aios eerder mag starten aan een verdiepingsstage (4.2.3)</a:t>
            </a:r>
          </a:p>
        </p:txBody>
      </p:sp>
      <p:sp>
        <p:nvSpPr>
          <p:cNvPr id="4" name="Tijdelijke aanduiding voor dianummer 3"/>
          <p:cNvSpPr>
            <a:spLocks noGrp="1"/>
          </p:cNvSpPr>
          <p:nvPr>
            <p:ph type="sldNum" sz="quarter" idx="5"/>
          </p:nvPr>
        </p:nvSpPr>
        <p:spPr/>
        <p:txBody>
          <a:bodyPr/>
          <a:lstStyle/>
          <a:p>
            <a:fld id="{DBE65C28-4CF0-4189-B351-92BCEB5FEDC9}" type="slidenum">
              <a:rPr lang="nl-NL" smtClean="0"/>
              <a:t>7</a:t>
            </a:fld>
            <a:endParaRPr lang="nl-NL"/>
          </a:p>
        </p:txBody>
      </p:sp>
    </p:spTree>
    <p:extLst>
      <p:ext uri="{BB962C8B-B14F-4D97-AF65-F5344CB8AC3E}">
        <p14:creationId xmlns:p14="http://schemas.microsoft.com/office/powerpoint/2010/main" val="22376730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03FD3808-2F07-FB40-B68C-4140A2EB5C02}"/>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66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6DF17FCE-BDDA-0B45-97CE-E8BEE7DFE756}"/>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69C1D771-C7FB-0146-BFB9-A597DFD6F7F7}"/>
              </a:ext>
            </a:extLst>
          </p:cNvPr>
          <p:cNvSpPr>
            <a:spLocks noGrp="1"/>
          </p:cNvSpPr>
          <p:nvPr>
            <p:ph type="title"/>
          </p:nvPr>
        </p:nvSpPr>
        <p:spPr>
          <a:xfrm>
            <a:off x="831850" y="1709738"/>
            <a:ext cx="10515600" cy="2852737"/>
          </a:xfrm>
        </p:spPr>
        <p:txBody>
          <a:bodyPr anchor="b"/>
          <a:lstStyle>
            <a:lvl1pPr>
              <a:defRPr sz="6000" b="1">
                <a:solidFill>
                  <a:schemeClr val="tx2"/>
                </a:solidFill>
                <a:latin typeface="+mn-lt"/>
              </a:defRPr>
            </a:lvl1pPr>
          </a:lstStyle>
          <a:p>
            <a:r>
              <a:rPr lang="nl-NL"/>
              <a:t>Klik om stijl te bewerken</a:t>
            </a:r>
          </a:p>
        </p:txBody>
      </p:sp>
      <p:sp>
        <p:nvSpPr>
          <p:cNvPr id="3" name="Tijdelijke aanduiding voor tekst 2">
            <a:extLst>
              <a:ext uri="{FF2B5EF4-FFF2-40B4-BE49-F238E27FC236}">
                <a16:creationId xmlns:a16="http://schemas.microsoft.com/office/drawing/2014/main" id="{BD49C494-87F6-9D43-B839-3D9B3C8E0354}"/>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Tree>
    <p:extLst>
      <p:ext uri="{BB962C8B-B14F-4D97-AF65-F5344CB8AC3E}">
        <p14:creationId xmlns:p14="http://schemas.microsoft.com/office/powerpoint/2010/main" val="456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2F28D53E-43AE-9D42-93AD-4890E125748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AC923E4-780C-4640-B243-04275673E6C0}"/>
              </a:ext>
            </a:extLst>
          </p:cNvPr>
          <p:cNvSpPr>
            <a:spLocks noGrp="1"/>
          </p:cNvSpPr>
          <p:nvPr>
            <p:ph type="title"/>
          </p:nvPr>
        </p:nvSpPr>
        <p:spPr/>
        <p:txBody>
          <a:bodyPr/>
          <a:lstStyle>
            <a:lvl1pPr>
              <a:defRPr b="1">
                <a:solidFill>
                  <a:schemeClr val="bg1"/>
                </a:solidFill>
                <a:latin typeface="+mn-lt"/>
              </a:defRPr>
            </a:lvl1pPr>
          </a:lstStyle>
          <a:p>
            <a:r>
              <a:rPr lang="nl-NL"/>
              <a:t>Klik om stijl te bewerken</a:t>
            </a:r>
          </a:p>
        </p:txBody>
      </p:sp>
      <p:sp>
        <p:nvSpPr>
          <p:cNvPr id="3" name="Tijdelijke aanduiding voor inhoud 2">
            <a:extLst>
              <a:ext uri="{FF2B5EF4-FFF2-40B4-BE49-F238E27FC236}">
                <a16:creationId xmlns:a16="http://schemas.microsoft.com/office/drawing/2014/main" id="{07150BF2-1D45-9649-A831-6EA6B70760F1}"/>
              </a:ext>
            </a:extLst>
          </p:cNvPr>
          <p:cNvSpPr>
            <a:spLocks noGrp="1"/>
          </p:cNvSpPr>
          <p:nvPr>
            <p:ph sz="half" idx="1"/>
          </p:nvPr>
        </p:nvSpPr>
        <p:spPr>
          <a:xfrm>
            <a:off x="838200" y="1825625"/>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89D337A-129E-824E-9012-C6F1AB74E30A}"/>
              </a:ext>
            </a:extLst>
          </p:cNvPr>
          <p:cNvSpPr>
            <a:spLocks noGrp="1"/>
          </p:cNvSpPr>
          <p:nvPr>
            <p:ph sz="half" idx="2"/>
          </p:nvPr>
        </p:nvSpPr>
        <p:spPr>
          <a:xfrm>
            <a:off x="6172200" y="1825625"/>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172575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1_Inhoud van twee">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2F28D53E-43AE-9D42-93AD-4890E1257480}"/>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AC923E4-780C-4640-B243-04275673E6C0}"/>
              </a:ext>
            </a:extLst>
          </p:cNvPr>
          <p:cNvSpPr>
            <a:spLocks noGrp="1"/>
          </p:cNvSpPr>
          <p:nvPr>
            <p:ph type="title"/>
          </p:nvPr>
        </p:nvSpPr>
        <p:spPr/>
        <p:txBody>
          <a:bodyPr/>
          <a:lstStyle>
            <a:lvl1pPr>
              <a:defRPr b="1">
                <a:solidFill>
                  <a:schemeClr val="tx2"/>
                </a:solidFill>
                <a:latin typeface="+mn-lt"/>
              </a:defRPr>
            </a:lvl1pPr>
          </a:lstStyle>
          <a:p>
            <a:r>
              <a:rPr lang="nl-NL"/>
              <a:t>Klik om stijl te bewerken</a:t>
            </a:r>
          </a:p>
        </p:txBody>
      </p:sp>
      <p:sp>
        <p:nvSpPr>
          <p:cNvPr id="3" name="Tijdelijke aanduiding voor inhoud 2">
            <a:extLst>
              <a:ext uri="{FF2B5EF4-FFF2-40B4-BE49-F238E27FC236}">
                <a16:creationId xmlns:a16="http://schemas.microsoft.com/office/drawing/2014/main" id="{07150BF2-1D45-9649-A831-6EA6B70760F1}"/>
              </a:ext>
            </a:extLst>
          </p:cNvPr>
          <p:cNvSpPr>
            <a:spLocks noGrp="1"/>
          </p:cNvSpPr>
          <p:nvPr>
            <p:ph sz="half" idx="1"/>
          </p:nvPr>
        </p:nvSpPr>
        <p:spPr>
          <a:xfrm>
            <a:off x="838200" y="1825625"/>
            <a:ext cx="5181600" cy="435133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89D337A-129E-824E-9012-C6F1AB74E30A}"/>
              </a:ext>
            </a:extLst>
          </p:cNvPr>
          <p:cNvSpPr>
            <a:spLocks noGrp="1"/>
          </p:cNvSpPr>
          <p:nvPr>
            <p:ph sz="half" idx="2"/>
          </p:nvPr>
        </p:nvSpPr>
        <p:spPr>
          <a:xfrm>
            <a:off x="6172200" y="1825625"/>
            <a:ext cx="5181600" cy="435133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49455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987E3631-FBA5-794F-90B8-B439F243C56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B65C0BB2-8DCE-9143-8DF9-B7C71470D1B1}"/>
              </a:ext>
            </a:extLst>
          </p:cNvPr>
          <p:cNvSpPr>
            <a:spLocks noGrp="1"/>
          </p:cNvSpPr>
          <p:nvPr>
            <p:ph type="title"/>
          </p:nvPr>
        </p:nvSpPr>
        <p:spPr>
          <a:xfrm>
            <a:off x="839788" y="365125"/>
            <a:ext cx="10515600" cy="1325563"/>
          </a:xfrm>
        </p:spPr>
        <p:txBody>
          <a:bodyPr/>
          <a:lstStyle>
            <a:lvl1pPr>
              <a:defRPr b="1">
                <a:solidFill>
                  <a:schemeClr val="bg1"/>
                </a:solidFill>
                <a:latin typeface="+mn-lt"/>
              </a:defRPr>
            </a:lvl1pPr>
          </a:lstStyle>
          <a:p>
            <a:r>
              <a:rPr lang="nl-NL"/>
              <a:t>Klik om stijl te bewerken</a:t>
            </a:r>
          </a:p>
        </p:txBody>
      </p:sp>
      <p:sp>
        <p:nvSpPr>
          <p:cNvPr id="3" name="Tijdelijke aanduiding voor tekst 2">
            <a:extLst>
              <a:ext uri="{FF2B5EF4-FFF2-40B4-BE49-F238E27FC236}">
                <a16:creationId xmlns:a16="http://schemas.microsoft.com/office/drawing/2014/main" id="{8EB566D7-E90B-964B-B15F-D7D542CCB69F}"/>
              </a:ext>
            </a:extLst>
          </p:cNvPr>
          <p:cNvSpPr>
            <a:spLocks noGrp="1"/>
          </p:cNvSpPr>
          <p:nvPr>
            <p:ph type="body" idx="1"/>
          </p:nvPr>
        </p:nvSpPr>
        <p:spPr>
          <a:xfrm>
            <a:off x="839788" y="1681163"/>
            <a:ext cx="5157787"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4BFC0EE-A898-5B42-9662-D3E501E4E873}"/>
              </a:ext>
            </a:extLst>
          </p:cNvPr>
          <p:cNvSpPr>
            <a:spLocks noGrp="1"/>
          </p:cNvSpPr>
          <p:nvPr>
            <p:ph sz="half" idx="2"/>
          </p:nvPr>
        </p:nvSpPr>
        <p:spPr>
          <a:xfrm>
            <a:off x="839788"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BB9A807-B01A-9D40-9E6B-C4A65A13E4B7}"/>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3F97B42-24B2-BD49-8488-5EB99F8B299C}"/>
              </a:ext>
            </a:extLst>
          </p:cNvPr>
          <p:cNvSpPr>
            <a:spLocks noGrp="1"/>
          </p:cNvSpPr>
          <p:nvPr>
            <p:ph sz="quarter" idx="4"/>
          </p:nvPr>
        </p:nvSpPr>
        <p:spPr>
          <a:xfrm>
            <a:off x="6172200"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120496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1_Vergelijking">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987E3631-FBA5-794F-90B8-B439F243C562}"/>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B65C0BB2-8DCE-9143-8DF9-B7C71470D1B1}"/>
              </a:ext>
            </a:extLst>
          </p:cNvPr>
          <p:cNvSpPr>
            <a:spLocks noGrp="1"/>
          </p:cNvSpPr>
          <p:nvPr>
            <p:ph type="title"/>
          </p:nvPr>
        </p:nvSpPr>
        <p:spPr>
          <a:xfrm>
            <a:off x="839788" y="365125"/>
            <a:ext cx="10515600" cy="1325563"/>
          </a:xfrm>
        </p:spPr>
        <p:txBody>
          <a:bodyPr/>
          <a:lstStyle>
            <a:lvl1pPr>
              <a:defRPr b="1">
                <a:solidFill>
                  <a:schemeClr val="tx2"/>
                </a:solidFill>
                <a:latin typeface="+mn-lt"/>
              </a:defRPr>
            </a:lvl1pPr>
          </a:lstStyle>
          <a:p>
            <a:r>
              <a:rPr lang="nl-NL"/>
              <a:t>Klik om stijl te bewerken</a:t>
            </a:r>
          </a:p>
        </p:txBody>
      </p:sp>
      <p:sp>
        <p:nvSpPr>
          <p:cNvPr id="3" name="Tijdelijke aanduiding voor tekst 2">
            <a:extLst>
              <a:ext uri="{FF2B5EF4-FFF2-40B4-BE49-F238E27FC236}">
                <a16:creationId xmlns:a16="http://schemas.microsoft.com/office/drawing/2014/main" id="{8EB566D7-E90B-964B-B15F-D7D542CCB69F}"/>
              </a:ext>
            </a:extLst>
          </p:cNvPr>
          <p:cNvSpPr>
            <a:spLocks noGrp="1"/>
          </p:cNvSpPr>
          <p:nvPr>
            <p:ph type="body" idx="1"/>
          </p:nvPr>
        </p:nvSpPr>
        <p:spPr>
          <a:xfrm>
            <a:off x="839788" y="1681163"/>
            <a:ext cx="5157787" cy="82391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4BFC0EE-A898-5B42-9662-D3E501E4E873}"/>
              </a:ext>
            </a:extLst>
          </p:cNvPr>
          <p:cNvSpPr>
            <a:spLocks noGrp="1"/>
          </p:cNvSpPr>
          <p:nvPr>
            <p:ph sz="half" idx="2"/>
          </p:nvPr>
        </p:nvSpPr>
        <p:spPr>
          <a:xfrm>
            <a:off x="839788" y="2505075"/>
            <a:ext cx="5157787" cy="368458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BB9A807-B01A-9D40-9E6B-C4A65A13E4B7}"/>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3F97B42-24B2-BD49-8488-5EB99F8B299C}"/>
              </a:ext>
            </a:extLst>
          </p:cNvPr>
          <p:cNvSpPr>
            <a:spLocks noGrp="1"/>
          </p:cNvSpPr>
          <p:nvPr>
            <p:ph sz="quarter" idx="4"/>
          </p:nvPr>
        </p:nvSpPr>
        <p:spPr>
          <a:xfrm>
            <a:off x="6172200" y="2505075"/>
            <a:ext cx="5183188" cy="368458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141745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7BC729C-8DF6-3341-A993-706B661572B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B9AF262-EFDA-484B-9A2D-7B5D39F46EA8}"/>
              </a:ext>
            </a:extLst>
          </p:cNvPr>
          <p:cNvSpPr>
            <a:spLocks noGrp="1"/>
          </p:cNvSpPr>
          <p:nvPr>
            <p:ph type="title"/>
          </p:nvPr>
        </p:nvSpPr>
        <p:spPr>
          <a:xfrm>
            <a:off x="838200" y="1543685"/>
            <a:ext cx="10515600" cy="1325563"/>
          </a:xfrm>
        </p:spPr>
        <p:txBody>
          <a:bodyPr/>
          <a:lstStyle>
            <a:lvl1pPr>
              <a:defRPr b="1">
                <a:solidFill>
                  <a:schemeClr val="bg1"/>
                </a:solidFill>
                <a:latin typeface="+mn-lt"/>
              </a:defRPr>
            </a:lvl1pPr>
          </a:lstStyle>
          <a:p>
            <a:r>
              <a:rPr lang="nl-NL"/>
              <a:t>Klik om stijl te bewerken</a:t>
            </a:r>
          </a:p>
        </p:txBody>
      </p:sp>
    </p:spTree>
    <p:extLst>
      <p:ext uri="{BB962C8B-B14F-4D97-AF65-F5344CB8AC3E}">
        <p14:creationId xmlns:p14="http://schemas.microsoft.com/office/powerpoint/2010/main" val="1935388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1_Alleen titel">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7BC729C-8DF6-3341-A993-706B661572BA}"/>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B9AF262-EFDA-484B-9A2D-7B5D39F46EA8}"/>
              </a:ext>
            </a:extLst>
          </p:cNvPr>
          <p:cNvSpPr>
            <a:spLocks noGrp="1"/>
          </p:cNvSpPr>
          <p:nvPr>
            <p:ph type="title"/>
          </p:nvPr>
        </p:nvSpPr>
        <p:spPr>
          <a:xfrm>
            <a:off x="838200" y="1543685"/>
            <a:ext cx="10515600" cy="1325563"/>
          </a:xfrm>
        </p:spPr>
        <p:txBody>
          <a:bodyPr/>
          <a:lstStyle>
            <a:lvl1pPr>
              <a:defRPr b="1">
                <a:solidFill>
                  <a:schemeClr val="tx2"/>
                </a:solidFill>
                <a:latin typeface="+mn-lt"/>
              </a:defRPr>
            </a:lvl1pPr>
          </a:lstStyle>
          <a:p>
            <a:r>
              <a:rPr lang="nl-NL"/>
              <a:t>Klik om stijl te bewerken</a:t>
            </a:r>
          </a:p>
        </p:txBody>
      </p:sp>
    </p:spTree>
    <p:extLst>
      <p:ext uri="{BB962C8B-B14F-4D97-AF65-F5344CB8AC3E}">
        <p14:creationId xmlns:p14="http://schemas.microsoft.com/office/powerpoint/2010/main" val="3343207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73F5079E-EC06-C14B-9576-21A9191E050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C82B0C4-0ED6-414F-B036-2286A7D742F6}"/>
              </a:ext>
            </a:extLst>
          </p:cNvPr>
          <p:cNvSpPr>
            <a:spLocks noGrp="1"/>
          </p:cNvSpPr>
          <p:nvPr>
            <p:ph type="title"/>
          </p:nvPr>
        </p:nvSpPr>
        <p:spPr>
          <a:xfrm>
            <a:off x="839788" y="457200"/>
            <a:ext cx="3932237" cy="1600200"/>
          </a:xfrm>
        </p:spPr>
        <p:txBody>
          <a:bodyPr anchor="b"/>
          <a:lstStyle>
            <a:lvl1pPr>
              <a:defRPr sz="3200" b="1">
                <a:solidFill>
                  <a:schemeClr val="bg1"/>
                </a:solidFill>
                <a:latin typeface="+mn-lt"/>
              </a:defRPr>
            </a:lvl1pPr>
          </a:lstStyle>
          <a:p>
            <a:r>
              <a:rPr lang="nl-NL"/>
              <a:t>Klik om stijl te bewerken</a:t>
            </a:r>
          </a:p>
        </p:txBody>
      </p:sp>
      <p:sp>
        <p:nvSpPr>
          <p:cNvPr id="3" name="Tijdelijke aanduiding voor inhoud 2">
            <a:extLst>
              <a:ext uri="{FF2B5EF4-FFF2-40B4-BE49-F238E27FC236}">
                <a16:creationId xmlns:a16="http://schemas.microsoft.com/office/drawing/2014/main" id="{DA8C643D-92C5-1546-B96E-8B71A0BB23A1}"/>
              </a:ext>
            </a:extLst>
          </p:cNvPr>
          <p:cNvSpPr>
            <a:spLocks noGrp="1"/>
          </p:cNvSpPr>
          <p:nvPr>
            <p:ph idx="1"/>
          </p:nvPr>
        </p:nvSpPr>
        <p:spPr>
          <a:xfrm>
            <a:off x="5183188" y="987425"/>
            <a:ext cx="6172200"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3A11F2-ECD4-EE4F-BAED-139868A0BEDE}"/>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4204276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1_Inhoud met bijschrift">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73F5079E-EC06-C14B-9576-21A9191E0504}"/>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C82B0C4-0ED6-414F-B036-2286A7D742F6}"/>
              </a:ext>
            </a:extLst>
          </p:cNvPr>
          <p:cNvSpPr>
            <a:spLocks noGrp="1"/>
          </p:cNvSpPr>
          <p:nvPr>
            <p:ph type="title"/>
          </p:nvPr>
        </p:nvSpPr>
        <p:spPr>
          <a:xfrm>
            <a:off x="839788" y="457200"/>
            <a:ext cx="3932237" cy="1600200"/>
          </a:xfrm>
        </p:spPr>
        <p:txBody>
          <a:bodyPr anchor="b"/>
          <a:lstStyle>
            <a:lvl1pPr>
              <a:defRPr sz="3200" b="1">
                <a:solidFill>
                  <a:schemeClr val="tx2"/>
                </a:solidFill>
                <a:latin typeface="+mn-lt"/>
              </a:defRPr>
            </a:lvl1pPr>
          </a:lstStyle>
          <a:p>
            <a:r>
              <a:rPr lang="nl-NL"/>
              <a:t>Klik om stijl te bewerken</a:t>
            </a:r>
          </a:p>
        </p:txBody>
      </p:sp>
      <p:sp>
        <p:nvSpPr>
          <p:cNvPr id="3" name="Tijdelijke aanduiding voor inhoud 2">
            <a:extLst>
              <a:ext uri="{FF2B5EF4-FFF2-40B4-BE49-F238E27FC236}">
                <a16:creationId xmlns:a16="http://schemas.microsoft.com/office/drawing/2014/main" id="{DA8C643D-92C5-1546-B96E-8B71A0BB23A1}"/>
              </a:ext>
            </a:extLst>
          </p:cNvPr>
          <p:cNvSpPr>
            <a:spLocks noGrp="1"/>
          </p:cNvSpPr>
          <p:nvPr>
            <p:ph idx="1"/>
          </p:nvPr>
        </p:nvSpPr>
        <p:spPr>
          <a:xfrm>
            <a:off x="5183188" y="987425"/>
            <a:ext cx="6172200" cy="4873625"/>
          </a:xfrm>
        </p:spPr>
        <p:txBody>
          <a:bodyPr/>
          <a:lstStyle>
            <a:lvl1pPr>
              <a:defRPr sz="3200">
                <a:solidFill>
                  <a:schemeClr val="tx2"/>
                </a:solidFill>
              </a:defRPr>
            </a:lvl1pPr>
            <a:lvl2pPr>
              <a:defRPr sz="2800">
                <a:solidFill>
                  <a:schemeClr val="tx2"/>
                </a:solidFill>
              </a:defRPr>
            </a:lvl2pPr>
            <a:lvl3pPr>
              <a:defRPr sz="2400">
                <a:solidFill>
                  <a:schemeClr val="tx2"/>
                </a:solidFill>
              </a:defRPr>
            </a:lvl3pPr>
            <a:lvl4pPr>
              <a:defRPr sz="2000">
                <a:solidFill>
                  <a:schemeClr val="tx2"/>
                </a:solidFill>
              </a:defRPr>
            </a:lvl4pPr>
            <a:lvl5pPr>
              <a:defRPr sz="2000">
                <a:solidFill>
                  <a:schemeClr val="tx2"/>
                </a:solidFill>
              </a:defRPr>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3A11F2-ECD4-EE4F-BAED-139868A0BEDE}"/>
              </a:ext>
            </a:extLst>
          </p:cNvPr>
          <p:cNvSpPr>
            <a:spLocks noGrp="1"/>
          </p:cNvSpPr>
          <p:nvPr>
            <p:ph type="body" sz="half" idx="2"/>
          </p:nvPr>
        </p:nvSpPr>
        <p:spPr>
          <a:xfrm>
            <a:off x="839788" y="2057400"/>
            <a:ext cx="3932237" cy="3811588"/>
          </a:xfrm>
        </p:spPr>
        <p:txBody>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413393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EA81284E-29F9-7B4A-826E-A8639FFE2F3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27CB087-9E8D-5249-A6D5-1DC16ED53C06}"/>
              </a:ext>
            </a:extLst>
          </p:cNvPr>
          <p:cNvSpPr>
            <a:spLocks noGrp="1"/>
          </p:cNvSpPr>
          <p:nvPr>
            <p:ph type="title"/>
          </p:nvPr>
        </p:nvSpPr>
        <p:spPr>
          <a:xfrm>
            <a:off x="839788" y="457200"/>
            <a:ext cx="3932237" cy="1600200"/>
          </a:xfrm>
        </p:spPr>
        <p:txBody>
          <a:bodyPr anchor="b"/>
          <a:lstStyle>
            <a:lvl1pPr>
              <a:defRPr sz="3200" b="1">
                <a:solidFill>
                  <a:schemeClr val="bg1"/>
                </a:solidFill>
                <a:latin typeface="+mn-lt"/>
              </a:defRPr>
            </a:lvl1pPr>
          </a:lstStyle>
          <a:p>
            <a:r>
              <a:rPr lang="nl-NL"/>
              <a:t>Klik om stijl te bewerken</a:t>
            </a:r>
          </a:p>
        </p:txBody>
      </p:sp>
      <p:sp>
        <p:nvSpPr>
          <p:cNvPr id="3" name="Tijdelijke aanduiding voor afbeelding 2">
            <a:extLst>
              <a:ext uri="{FF2B5EF4-FFF2-40B4-BE49-F238E27FC236}">
                <a16:creationId xmlns:a16="http://schemas.microsoft.com/office/drawing/2014/main" id="{79CC5507-7665-2D41-A93B-F74BDA28534D}"/>
              </a:ext>
            </a:extLst>
          </p:cNvPr>
          <p:cNvSpPr>
            <a:spLocks noGrp="1"/>
          </p:cNvSpPr>
          <p:nvPr>
            <p:ph type="pic" idx="1"/>
          </p:nvPr>
        </p:nvSpPr>
        <p:spPr>
          <a:xfrm>
            <a:off x="5183188" y="987425"/>
            <a:ext cx="6172200" cy="4873625"/>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a:extLst>
              <a:ext uri="{FF2B5EF4-FFF2-40B4-BE49-F238E27FC236}">
                <a16:creationId xmlns:a16="http://schemas.microsoft.com/office/drawing/2014/main" id="{18FACCFA-D986-1845-B25D-05C7FBAB0549}"/>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66689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Leeg">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03FD3808-2F07-FB40-B68C-4140A2EB5C02}"/>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12115361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1_Afbeelding met bijschrift">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EA81284E-29F9-7B4A-826E-A8639FFE2F32}"/>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27CB087-9E8D-5249-A6D5-1DC16ED53C06}"/>
              </a:ext>
            </a:extLst>
          </p:cNvPr>
          <p:cNvSpPr>
            <a:spLocks noGrp="1"/>
          </p:cNvSpPr>
          <p:nvPr>
            <p:ph type="title"/>
          </p:nvPr>
        </p:nvSpPr>
        <p:spPr>
          <a:xfrm>
            <a:off x="839788" y="457200"/>
            <a:ext cx="3932237" cy="1600200"/>
          </a:xfrm>
        </p:spPr>
        <p:txBody>
          <a:bodyPr anchor="b"/>
          <a:lstStyle>
            <a:lvl1pPr>
              <a:defRPr sz="3200" b="1">
                <a:solidFill>
                  <a:schemeClr val="tx2"/>
                </a:solidFill>
                <a:latin typeface="+mn-lt"/>
              </a:defRPr>
            </a:lvl1pPr>
          </a:lstStyle>
          <a:p>
            <a:r>
              <a:rPr lang="nl-NL"/>
              <a:t>Klik om stijl te bewerken</a:t>
            </a:r>
          </a:p>
        </p:txBody>
      </p:sp>
      <p:sp>
        <p:nvSpPr>
          <p:cNvPr id="3" name="Tijdelijke aanduiding voor afbeelding 2">
            <a:extLst>
              <a:ext uri="{FF2B5EF4-FFF2-40B4-BE49-F238E27FC236}">
                <a16:creationId xmlns:a16="http://schemas.microsoft.com/office/drawing/2014/main" id="{79CC5507-7665-2D41-A93B-F74BDA28534D}"/>
              </a:ext>
            </a:extLst>
          </p:cNvPr>
          <p:cNvSpPr>
            <a:spLocks noGrp="1"/>
          </p:cNvSpPr>
          <p:nvPr>
            <p:ph type="pic" idx="1"/>
          </p:nvPr>
        </p:nvSpPr>
        <p:spPr>
          <a:xfrm>
            <a:off x="5183188" y="987425"/>
            <a:ext cx="6172200" cy="4873625"/>
          </a:xfrm>
        </p:spPr>
        <p:txBody>
          <a:bodyPr/>
          <a:lstStyle>
            <a:lvl1pPr marL="0" indent="0">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a:extLst>
              <a:ext uri="{FF2B5EF4-FFF2-40B4-BE49-F238E27FC236}">
                <a16:creationId xmlns:a16="http://schemas.microsoft.com/office/drawing/2014/main" id="{18FACCFA-D986-1845-B25D-05C7FBAB0549}"/>
              </a:ext>
            </a:extLst>
          </p:cNvPr>
          <p:cNvSpPr>
            <a:spLocks noGrp="1"/>
          </p:cNvSpPr>
          <p:nvPr>
            <p:ph type="body" sz="half" idx="2"/>
          </p:nvPr>
        </p:nvSpPr>
        <p:spPr>
          <a:xfrm>
            <a:off x="839788" y="2057400"/>
            <a:ext cx="3932237" cy="3811588"/>
          </a:xfrm>
        </p:spPr>
        <p:txBody>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40177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A561D620-37C1-EF43-AA1E-4B08678D076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8F42AFB-3FAA-0449-8D8C-4EF4216E6021}"/>
              </a:ext>
            </a:extLst>
          </p:cNvPr>
          <p:cNvSpPr>
            <a:spLocks noGrp="1"/>
          </p:cNvSpPr>
          <p:nvPr>
            <p:ph type="title"/>
          </p:nvPr>
        </p:nvSpPr>
        <p:spPr/>
        <p:txBody>
          <a:bodyPr/>
          <a:lstStyle>
            <a:lvl1pPr>
              <a:defRPr b="1">
                <a:solidFill>
                  <a:schemeClr val="bg1"/>
                </a:solidFill>
                <a:latin typeface="+mn-lt"/>
              </a:defRPr>
            </a:lvl1pPr>
          </a:lstStyle>
          <a:p>
            <a:r>
              <a:rPr lang="nl-NL"/>
              <a:t>Klik om stijl te bewerken</a:t>
            </a:r>
          </a:p>
        </p:txBody>
      </p:sp>
      <p:sp>
        <p:nvSpPr>
          <p:cNvPr id="3" name="Tijdelijke aanduiding voor verticale tekst 2">
            <a:extLst>
              <a:ext uri="{FF2B5EF4-FFF2-40B4-BE49-F238E27FC236}">
                <a16:creationId xmlns:a16="http://schemas.microsoft.com/office/drawing/2014/main" id="{CF627257-B1E1-8C43-8D2C-A7E6927E5FCB}"/>
              </a:ext>
            </a:extLst>
          </p:cNvPr>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701101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1_Titel en verticale tekst">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A561D620-37C1-EF43-AA1E-4B08678D0764}"/>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8F42AFB-3FAA-0449-8D8C-4EF4216E6021}"/>
              </a:ext>
            </a:extLst>
          </p:cNvPr>
          <p:cNvSpPr>
            <a:spLocks noGrp="1"/>
          </p:cNvSpPr>
          <p:nvPr>
            <p:ph type="title"/>
          </p:nvPr>
        </p:nvSpPr>
        <p:spPr/>
        <p:txBody>
          <a:bodyPr/>
          <a:lstStyle>
            <a:lvl1pPr>
              <a:defRPr b="1">
                <a:solidFill>
                  <a:schemeClr val="tx2"/>
                </a:solidFill>
                <a:latin typeface="+mn-lt"/>
              </a:defRPr>
            </a:lvl1pPr>
          </a:lstStyle>
          <a:p>
            <a:r>
              <a:rPr lang="nl-NL"/>
              <a:t>Klik om stijl te bewerken</a:t>
            </a:r>
          </a:p>
        </p:txBody>
      </p:sp>
      <p:sp>
        <p:nvSpPr>
          <p:cNvPr id="3" name="Tijdelijke aanduiding voor verticale tekst 2">
            <a:extLst>
              <a:ext uri="{FF2B5EF4-FFF2-40B4-BE49-F238E27FC236}">
                <a16:creationId xmlns:a16="http://schemas.microsoft.com/office/drawing/2014/main" id="{CF627257-B1E1-8C43-8D2C-A7E6927E5FCB}"/>
              </a:ext>
            </a:extLst>
          </p:cNvPr>
          <p:cNvSpPr>
            <a:spLocks noGrp="1"/>
          </p:cNvSpPr>
          <p:nvPr>
            <p:ph type="body" orient="vert" idx="1"/>
          </p:nvPr>
        </p:nvSpPr>
        <p:spPr/>
        <p:txBody>
          <a:bodyPr vert="eaVert"/>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5159936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FD68401A-632B-204A-AD1D-B7D57585CC9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Verticale titel 1">
            <a:extLst>
              <a:ext uri="{FF2B5EF4-FFF2-40B4-BE49-F238E27FC236}">
                <a16:creationId xmlns:a16="http://schemas.microsoft.com/office/drawing/2014/main" id="{A6159B71-347B-AE4B-A207-73B57F1B0C3C}"/>
              </a:ext>
            </a:extLst>
          </p:cNvPr>
          <p:cNvSpPr>
            <a:spLocks noGrp="1"/>
          </p:cNvSpPr>
          <p:nvPr>
            <p:ph type="title" orient="vert"/>
          </p:nvPr>
        </p:nvSpPr>
        <p:spPr>
          <a:xfrm>
            <a:off x="8724900" y="365125"/>
            <a:ext cx="2628900" cy="5811838"/>
          </a:xfrm>
        </p:spPr>
        <p:txBody>
          <a:bodyPr vert="eaVert"/>
          <a:lstStyle>
            <a:lvl1pPr>
              <a:defRPr b="1">
                <a:solidFill>
                  <a:schemeClr val="bg1"/>
                </a:solidFill>
                <a:latin typeface="+mn-lt"/>
              </a:defRPr>
            </a:lvl1pPr>
          </a:lstStyle>
          <a:p>
            <a:r>
              <a:rPr lang="nl-NL"/>
              <a:t>Klik om stijl te bewerken</a:t>
            </a:r>
          </a:p>
        </p:txBody>
      </p:sp>
      <p:sp>
        <p:nvSpPr>
          <p:cNvPr id="3" name="Tijdelijke aanduiding voor verticale tekst 2">
            <a:extLst>
              <a:ext uri="{FF2B5EF4-FFF2-40B4-BE49-F238E27FC236}">
                <a16:creationId xmlns:a16="http://schemas.microsoft.com/office/drawing/2014/main" id="{A317BD3B-342F-4B4B-BEA0-A2E20EF2EEBE}"/>
              </a:ext>
            </a:extLst>
          </p:cNvPr>
          <p:cNvSpPr>
            <a:spLocks noGrp="1"/>
          </p:cNvSpPr>
          <p:nvPr>
            <p:ph type="body" orient="vert" idx="1"/>
          </p:nvPr>
        </p:nvSpPr>
        <p:spPr>
          <a:xfrm>
            <a:off x="838200" y="365125"/>
            <a:ext cx="7734300" cy="5811838"/>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945222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1_Verticale titel en tekst">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FD68401A-632B-204A-AD1D-B7D57585CC98}"/>
              </a:ext>
            </a:extLst>
          </p:cNvPr>
          <p:cNvPicPr>
            <a:picLocks noChangeAspect="1"/>
          </p:cNvPicPr>
          <p:nvPr userDrawn="1"/>
        </p:nvPicPr>
        <p:blipFill>
          <a:blip r:embed="rId2"/>
          <a:srcRect/>
          <a:stretch/>
        </p:blipFill>
        <p:spPr>
          <a:xfrm>
            <a:off x="0" y="0"/>
            <a:ext cx="12192000" cy="6858000"/>
          </a:xfrm>
          <a:prstGeom prst="rect">
            <a:avLst/>
          </a:prstGeom>
        </p:spPr>
      </p:pic>
      <p:sp>
        <p:nvSpPr>
          <p:cNvPr id="2" name="Verticale titel 1">
            <a:extLst>
              <a:ext uri="{FF2B5EF4-FFF2-40B4-BE49-F238E27FC236}">
                <a16:creationId xmlns:a16="http://schemas.microsoft.com/office/drawing/2014/main" id="{A6159B71-347B-AE4B-A207-73B57F1B0C3C}"/>
              </a:ext>
            </a:extLst>
          </p:cNvPr>
          <p:cNvSpPr>
            <a:spLocks noGrp="1"/>
          </p:cNvSpPr>
          <p:nvPr>
            <p:ph type="title" orient="vert"/>
          </p:nvPr>
        </p:nvSpPr>
        <p:spPr>
          <a:xfrm>
            <a:off x="8724900" y="365125"/>
            <a:ext cx="2628900" cy="5811838"/>
          </a:xfrm>
        </p:spPr>
        <p:txBody>
          <a:bodyPr vert="eaVert"/>
          <a:lstStyle>
            <a:lvl1pPr>
              <a:defRPr b="1">
                <a:solidFill>
                  <a:schemeClr val="tx2"/>
                </a:solidFill>
                <a:latin typeface="+mn-lt"/>
              </a:defRPr>
            </a:lvl1pPr>
          </a:lstStyle>
          <a:p>
            <a:r>
              <a:rPr lang="nl-NL"/>
              <a:t>Klik om stijl te bewerken</a:t>
            </a:r>
          </a:p>
        </p:txBody>
      </p:sp>
      <p:sp>
        <p:nvSpPr>
          <p:cNvPr id="3" name="Tijdelijke aanduiding voor verticale tekst 2">
            <a:extLst>
              <a:ext uri="{FF2B5EF4-FFF2-40B4-BE49-F238E27FC236}">
                <a16:creationId xmlns:a16="http://schemas.microsoft.com/office/drawing/2014/main" id="{A317BD3B-342F-4B4B-BEA0-A2E20EF2EEBE}"/>
              </a:ext>
            </a:extLst>
          </p:cNvPr>
          <p:cNvSpPr>
            <a:spLocks noGrp="1"/>
          </p:cNvSpPr>
          <p:nvPr>
            <p:ph type="body" orient="vert" idx="1"/>
          </p:nvPr>
        </p:nvSpPr>
        <p:spPr>
          <a:xfrm>
            <a:off x="838200" y="365125"/>
            <a:ext cx="7734300" cy="5811838"/>
          </a:xfrm>
        </p:spPr>
        <p:txBody>
          <a:bodyPr vert="eaVert"/>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7882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AB6EDFE5-FA3D-0F43-BC12-764CFF5188D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BBCDF9F-1961-D94E-B01D-4A46E339794A}"/>
              </a:ext>
            </a:extLst>
          </p:cNvPr>
          <p:cNvSpPr>
            <a:spLocks noGrp="1"/>
          </p:cNvSpPr>
          <p:nvPr>
            <p:ph type="ctrTitle"/>
          </p:nvPr>
        </p:nvSpPr>
        <p:spPr>
          <a:xfrm>
            <a:off x="1524000" y="1122363"/>
            <a:ext cx="9144000" cy="2387600"/>
          </a:xfrm>
        </p:spPr>
        <p:txBody>
          <a:bodyPr anchor="b"/>
          <a:lstStyle>
            <a:lvl1pPr algn="l">
              <a:defRPr sz="6000" b="1">
                <a:solidFill>
                  <a:schemeClr val="bg1"/>
                </a:solidFill>
                <a:latin typeface="+mn-lt"/>
              </a:defRPr>
            </a:lvl1pPr>
          </a:lstStyle>
          <a:p>
            <a:r>
              <a:rPr lang="nl-NL"/>
              <a:t>Klik om stijl te bewerken</a:t>
            </a:r>
          </a:p>
        </p:txBody>
      </p:sp>
      <p:sp>
        <p:nvSpPr>
          <p:cNvPr id="3" name="Ondertitel 2">
            <a:extLst>
              <a:ext uri="{FF2B5EF4-FFF2-40B4-BE49-F238E27FC236}">
                <a16:creationId xmlns:a16="http://schemas.microsoft.com/office/drawing/2014/main" id="{062394C9-2F16-0E4B-A04F-6E14B7671D28}"/>
              </a:ext>
            </a:extLst>
          </p:cNvPr>
          <p:cNvSpPr>
            <a:spLocks noGrp="1"/>
          </p:cNvSpPr>
          <p:nvPr>
            <p:ph type="subTitle" idx="1"/>
          </p:nvPr>
        </p:nvSpPr>
        <p:spPr>
          <a:xfrm>
            <a:off x="1524000" y="4272598"/>
            <a:ext cx="9144000" cy="1655762"/>
          </a:xfrm>
        </p:spPr>
        <p:txBody>
          <a:bodyPr>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2446683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eldia">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AB6EDFE5-FA3D-0F43-BC12-764CFF5188D0}"/>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BBCDF9F-1961-D94E-B01D-4A46E339794A}"/>
              </a:ext>
            </a:extLst>
          </p:cNvPr>
          <p:cNvSpPr>
            <a:spLocks noGrp="1"/>
          </p:cNvSpPr>
          <p:nvPr>
            <p:ph type="ctrTitle"/>
          </p:nvPr>
        </p:nvSpPr>
        <p:spPr>
          <a:xfrm>
            <a:off x="1524000" y="1122363"/>
            <a:ext cx="9144000" cy="2387600"/>
          </a:xfrm>
        </p:spPr>
        <p:txBody>
          <a:bodyPr anchor="b"/>
          <a:lstStyle>
            <a:lvl1pPr algn="l">
              <a:defRPr sz="6000" b="1">
                <a:solidFill>
                  <a:schemeClr val="tx2"/>
                </a:solidFill>
                <a:latin typeface="+mn-lt"/>
              </a:defRPr>
            </a:lvl1pPr>
          </a:lstStyle>
          <a:p>
            <a:r>
              <a:rPr lang="nl-NL"/>
              <a:t>Klik om stijl te bewerken</a:t>
            </a:r>
          </a:p>
        </p:txBody>
      </p:sp>
      <p:sp>
        <p:nvSpPr>
          <p:cNvPr id="3" name="Ondertitel 2">
            <a:extLst>
              <a:ext uri="{FF2B5EF4-FFF2-40B4-BE49-F238E27FC236}">
                <a16:creationId xmlns:a16="http://schemas.microsoft.com/office/drawing/2014/main" id="{062394C9-2F16-0E4B-A04F-6E14B7671D28}"/>
              </a:ext>
            </a:extLst>
          </p:cNvPr>
          <p:cNvSpPr>
            <a:spLocks noGrp="1"/>
          </p:cNvSpPr>
          <p:nvPr>
            <p:ph type="subTitle" idx="1"/>
          </p:nvPr>
        </p:nvSpPr>
        <p:spPr>
          <a:xfrm>
            <a:off x="1524000" y="4272598"/>
            <a:ext cx="9144000" cy="1655762"/>
          </a:xfrm>
        </p:spPr>
        <p:txBody>
          <a:bodyPr>
            <a:normAutofit/>
          </a:bodyPr>
          <a:lstStyle>
            <a:lvl1pPr marL="0" indent="0" algn="l">
              <a:buNone/>
              <a:defRPr sz="2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1998172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2_Titeldia">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AB6EDFE5-FA3D-0F43-BC12-764CFF5188D0}"/>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BBCDF9F-1961-D94E-B01D-4A46E339794A}"/>
              </a:ext>
            </a:extLst>
          </p:cNvPr>
          <p:cNvSpPr>
            <a:spLocks noGrp="1"/>
          </p:cNvSpPr>
          <p:nvPr>
            <p:ph type="ctrTitle"/>
          </p:nvPr>
        </p:nvSpPr>
        <p:spPr>
          <a:xfrm>
            <a:off x="1524000" y="1122363"/>
            <a:ext cx="9144000" cy="2387600"/>
          </a:xfrm>
        </p:spPr>
        <p:txBody>
          <a:bodyPr anchor="b"/>
          <a:lstStyle>
            <a:lvl1pPr algn="l">
              <a:defRPr sz="6000" b="1">
                <a:solidFill>
                  <a:schemeClr val="bg1"/>
                </a:solidFill>
                <a:latin typeface="+mn-lt"/>
              </a:defRPr>
            </a:lvl1pPr>
          </a:lstStyle>
          <a:p>
            <a:r>
              <a:rPr lang="nl-NL"/>
              <a:t>Klik om stijl te bewerken</a:t>
            </a:r>
          </a:p>
        </p:txBody>
      </p:sp>
      <p:sp>
        <p:nvSpPr>
          <p:cNvPr id="3" name="Ondertitel 2">
            <a:extLst>
              <a:ext uri="{FF2B5EF4-FFF2-40B4-BE49-F238E27FC236}">
                <a16:creationId xmlns:a16="http://schemas.microsoft.com/office/drawing/2014/main" id="{062394C9-2F16-0E4B-A04F-6E14B7671D28}"/>
              </a:ext>
            </a:extLst>
          </p:cNvPr>
          <p:cNvSpPr>
            <a:spLocks noGrp="1"/>
          </p:cNvSpPr>
          <p:nvPr>
            <p:ph type="subTitle" idx="1"/>
          </p:nvPr>
        </p:nvSpPr>
        <p:spPr>
          <a:xfrm>
            <a:off x="1524000" y="4272598"/>
            <a:ext cx="9144000" cy="1655762"/>
          </a:xfrm>
        </p:spPr>
        <p:txBody>
          <a:bodyPr>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135170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3_Titeldia">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AB6EDFE5-FA3D-0F43-BC12-764CFF5188D0}"/>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BBCDF9F-1961-D94E-B01D-4A46E339794A}"/>
              </a:ext>
            </a:extLst>
          </p:cNvPr>
          <p:cNvSpPr>
            <a:spLocks noGrp="1"/>
          </p:cNvSpPr>
          <p:nvPr>
            <p:ph type="ctrTitle"/>
          </p:nvPr>
        </p:nvSpPr>
        <p:spPr>
          <a:xfrm>
            <a:off x="1524000" y="1122363"/>
            <a:ext cx="9144000" cy="2387600"/>
          </a:xfrm>
        </p:spPr>
        <p:txBody>
          <a:bodyPr anchor="b"/>
          <a:lstStyle>
            <a:lvl1pPr algn="l">
              <a:defRPr sz="6000" b="1">
                <a:solidFill>
                  <a:schemeClr val="tx2"/>
                </a:solidFill>
                <a:latin typeface="+mn-lt"/>
              </a:defRPr>
            </a:lvl1pPr>
          </a:lstStyle>
          <a:p>
            <a:r>
              <a:rPr lang="nl-NL"/>
              <a:t>Klik om stijl te bewerken</a:t>
            </a:r>
          </a:p>
        </p:txBody>
      </p:sp>
      <p:sp>
        <p:nvSpPr>
          <p:cNvPr id="3" name="Ondertitel 2">
            <a:extLst>
              <a:ext uri="{FF2B5EF4-FFF2-40B4-BE49-F238E27FC236}">
                <a16:creationId xmlns:a16="http://schemas.microsoft.com/office/drawing/2014/main" id="{062394C9-2F16-0E4B-A04F-6E14B7671D28}"/>
              </a:ext>
            </a:extLst>
          </p:cNvPr>
          <p:cNvSpPr>
            <a:spLocks noGrp="1"/>
          </p:cNvSpPr>
          <p:nvPr>
            <p:ph type="subTitle" idx="1"/>
          </p:nvPr>
        </p:nvSpPr>
        <p:spPr>
          <a:xfrm>
            <a:off x="1524000" y="4272598"/>
            <a:ext cx="9144000" cy="1655762"/>
          </a:xfrm>
        </p:spPr>
        <p:txBody>
          <a:bodyPr>
            <a:normAutofit/>
          </a:bodyPr>
          <a:lstStyle>
            <a:lvl1pPr marL="0" indent="0" algn="l">
              <a:buNone/>
              <a:defRPr sz="2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1058449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12B7A4DB-82C6-724C-9227-475BC53EF98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347DE823-96A7-1C45-ABBD-D2B25778FB9B}"/>
              </a:ext>
            </a:extLst>
          </p:cNvPr>
          <p:cNvSpPr>
            <a:spLocks noGrp="1"/>
          </p:cNvSpPr>
          <p:nvPr>
            <p:ph type="title"/>
          </p:nvPr>
        </p:nvSpPr>
        <p:spPr/>
        <p:txBody>
          <a:bodyPr/>
          <a:lstStyle>
            <a:lvl1pPr>
              <a:defRPr b="1">
                <a:solidFill>
                  <a:schemeClr val="bg1"/>
                </a:solidFill>
                <a:latin typeface="+mn-lt"/>
              </a:defRPr>
            </a:lvl1pPr>
          </a:lstStyle>
          <a:p>
            <a:r>
              <a:rPr lang="nl-NL"/>
              <a:t>Klik om stijl te bewerken</a:t>
            </a:r>
          </a:p>
        </p:txBody>
      </p:sp>
      <p:sp>
        <p:nvSpPr>
          <p:cNvPr id="3" name="Tijdelijke aanduiding voor inhoud 2">
            <a:extLst>
              <a:ext uri="{FF2B5EF4-FFF2-40B4-BE49-F238E27FC236}">
                <a16:creationId xmlns:a16="http://schemas.microsoft.com/office/drawing/2014/main" id="{CD40C7DC-0032-A840-8D07-F209FC3E78DA}"/>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56393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el en object">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12B7A4DB-82C6-724C-9227-475BC53EF987}"/>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el 1">
            <a:extLst>
              <a:ext uri="{FF2B5EF4-FFF2-40B4-BE49-F238E27FC236}">
                <a16:creationId xmlns:a16="http://schemas.microsoft.com/office/drawing/2014/main" id="{347DE823-96A7-1C45-ABBD-D2B25778FB9B}"/>
              </a:ext>
            </a:extLst>
          </p:cNvPr>
          <p:cNvSpPr>
            <a:spLocks noGrp="1"/>
          </p:cNvSpPr>
          <p:nvPr>
            <p:ph type="title"/>
          </p:nvPr>
        </p:nvSpPr>
        <p:spPr/>
        <p:txBody>
          <a:bodyPr/>
          <a:lstStyle>
            <a:lvl1pPr>
              <a:defRPr b="1">
                <a:solidFill>
                  <a:schemeClr val="tx2"/>
                </a:solidFill>
                <a:latin typeface="+mn-lt"/>
              </a:defRPr>
            </a:lvl1pPr>
          </a:lstStyle>
          <a:p>
            <a:r>
              <a:rPr lang="nl-NL"/>
              <a:t>Klik om stijl te bewerken</a:t>
            </a:r>
          </a:p>
        </p:txBody>
      </p:sp>
      <p:sp>
        <p:nvSpPr>
          <p:cNvPr id="3" name="Tijdelijke aanduiding voor inhoud 2">
            <a:extLst>
              <a:ext uri="{FF2B5EF4-FFF2-40B4-BE49-F238E27FC236}">
                <a16:creationId xmlns:a16="http://schemas.microsoft.com/office/drawing/2014/main" id="{CD40C7DC-0032-A840-8D07-F209FC3E78DA}"/>
              </a:ext>
            </a:extLst>
          </p:cNvPr>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08069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1_Sectiekop">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6DF17FCE-BDDA-0B45-97CE-E8BEE7DFE75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69C1D771-C7FB-0146-BFB9-A597DFD6F7F7}"/>
              </a:ext>
            </a:extLst>
          </p:cNvPr>
          <p:cNvSpPr>
            <a:spLocks noGrp="1"/>
          </p:cNvSpPr>
          <p:nvPr>
            <p:ph type="title"/>
          </p:nvPr>
        </p:nvSpPr>
        <p:spPr>
          <a:xfrm>
            <a:off x="831850" y="1709738"/>
            <a:ext cx="10515600" cy="2852737"/>
          </a:xfrm>
        </p:spPr>
        <p:txBody>
          <a:bodyPr anchor="b"/>
          <a:lstStyle>
            <a:lvl1pPr>
              <a:defRPr sz="6000" b="1">
                <a:solidFill>
                  <a:schemeClr val="bg1"/>
                </a:solidFill>
                <a:latin typeface="+mn-lt"/>
              </a:defRPr>
            </a:lvl1pPr>
          </a:lstStyle>
          <a:p>
            <a:r>
              <a:rPr lang="nl-NL"/>
              <a:t>Klik om stijl te bewerken</a:t>
            </a:r>
          </a:p>
        </p:txBody>
      </p:sp>
      <p:sp>
        <p:nvSpPr>
          <p:cNvPr id="3" name="Tijdelijke aanduiding voor tekst 2">
            <a:extLst>
              <a:ext uri="{FF2B5EF4-FFF2-40B4-BE49-F238E27FC236}">
                <a16:creationId xmlns:a16="http://schemas.microsoft.com/office/drawing/2014/main" id="{BD49C494-87F6-9D43-B839-3D9B3C8E0354}"/>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Tree>
    <p:extLst>
      <p:ext uri="{BB962C8B-B14F-4D97-AF65-F5344CB8AC3E}">
        <p14:creationId xmlns:p14="http://schemas.microsoft.com/office/powerpoint/2010/main" val="68753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5C8C18E-4B53-7343-9D73-8C3F26A2F9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046E71D-B410-4444-82A5-BCBA72B467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042762489"/>
      </p:ext>
    </p:extLst>
  </p:cSld>
  <p:clrMap bg1="lt1" tx1="dk1" bg2="lt2" tx2="dk2" accent1="accent1" accent2="accent2" accent3="accent3" accent4="accent4" accent5="accent5" accent6="accent6" hlink="hlink" folHlink="folHlink"/>
  <p:sldLayoutIdLst>
    <p:sldLayoutId id="2147483655" r:id="rId1"/>
    <p:sldLayoutId id="2147483660" r:id="rId2"/>
    <p:sldLayoutId id="2147483649" r:id="rId3"/>
    <p:sldLayoutId id="2147483661" r:id="rId4"/>
    <p:sldLayoutId id="2147483662" r:id="rId5"/>
    <p:sldLayoutId id="2147483663" r:id="rId6"/>
    <p:sldLayoutId id="2147483650" r:id="rId7"/>
    <p:sldLayoutId id="2147483664" r:id="rId8"/>
    <p:sldLayoutId id="2147483665" r:id="rId9"/>
    <p:sldLayoutId id="2147483651" r:id="rId10"/>
    <p:sldLayoutId id="2147483652" r:id="rId11"/>
    <p:sldLayoutId id="2147483666" r:id="rId12"/>
    <p:sldLayoutId id="2147483653" r:id="rId13"/>
    <p:sldLayoutId id="2147483667" r:id="rId14"/>
    <p:sldLayoutId id="2147483654" r:id="rId15"/>
    <p:sldLayoutId id="2147483668" r:id="rId16"/>
    <p:sldLayoutId id="2147483656" r:id="rId17"/>
    <p:sldLayoutId id="2147483669" r:id="rId18"/>
    <p:sldLayoutId id="2147483657" r:id="rId19"/>
    <p:sldLayoutId id="2147483670" r:id="rId20"/>
    <p:sldLayoutId id="2147483658" r:id="rId21"/>
    <p:sldLayoutId id="2147483671" r:id="rId22"/>
    <p:sldLayoutId id="2147483659" r:id="rId23"/>
    <p:sldLayoutId id="2147483672"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mailto:concilium@revalidatiegeneeskunde.nl"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FBE19B-E9E7-22BB-E4FC-67813EFBB06E}"/>
              </a:ext>
            </a:extLst>
          </p:cNvPr>
          <p:cNvSpPr>
            <a:spLocks noGrp="1"/>
          </p:cNvSpPr>
          <p:nvPr>
            <p:ph type="ctrTitle"/>
          </p:nvPr>
        </p:nvSpPr>
        <p:spPr>
          <a:xfrm>
            <a:off x="1600200" y="1623106"/>
            <a:ext cx="9144000" cy="2387600"/>
          </a:xfrm>
        </p:spPr>
        <p:txBody>
          <a:bodyPr>
            <a:normAutofit fontScale="90000"/>
          </a:bodyPr>
          <a:lstStyle/>
          <a:p>
            <a:pPr algn="ctr"/>
            <a:r>
              <a:rPr lang="nl-NL" sz="5000" dirty="0"/>
              <a:t>Landelijk Opleidingsplan revalidatiegeneeskunde:</a:t>
            </a:r>
            <a:r>
              <a:rPr lang="nl-NL" dirty="0"/>
              <a:t> </a:t>
            </a:r>
            <a:br>
              <a:rPr lang="nl-NL" dirty="0"/>
            </a:br>
            <a:br>
              <a:rPr lang="nl-NL" dirty="0"/>
            </a:br>
            <a:r>
              <a:rPr lang="nl-NL" dirty="0"/>
              <a:t>‘Samen duurzaam in beweging’</a:t>
            </a:r>
          </a:p>
        </p:txBody>
      </p:sp>
      <p:sp>
        <p:nvSpPr>
          <p:cNvPr id="3" name="Ondertitel 2">
            <a:extLst>
              <a:ext uri="{FF2B5EF4-FFF2-40B4-BE49-F238E27FC236}">
                <a16:creationId xmlns:a16="http://schemas.microsoft.com/office/drawing/2014/main" id="{49C54067-9640-08BC-8BF7-B4F88DD697A4}"/>
              </a:ext>
            </a:extLst>
          </p:cNvPr>
          <p:cNvSpPr>
            <a:spLocks noGrp="1"/>
          </p:cNvSpPr>
          <p:nvPr>
            <p:ph type="subTitle" idx="1"/>
          </p:nvPr>
        </p:nvSpPr>
        <p:spPr>
          <a:xfrm>
            <a:off x="1524000" y="4272598"/>
            <a:ext cx="9144000" cy="1355316"/>
          </a:xfrm>
        </p:spPr>
        <p:txBody>
          <a:bodyPr>
            <a:normAutofit/>
          </a:bodyPr>
          <a:lstStyle/>
          <a:p>
            <a:r>
              <a:rPr lang="nl-NL" sz="2200" dirty="0"/>
              <a:t>Naam:</a:t>
            </a:r>
          </a:p>
          <a:p>
            <a:r>
              <a:rPr lang="nl-NL" sz="2200" dirty="0"/>
              <a:t>Functie: </a:t>
            </a:r>
          </a:p>
          <a:p>
            <a:r>
              <a:rPr lang="nl-NL" sz="2200" dirty="0"/>
              <a:t>Datum:</a:t>
            </a:r>
          </a:p>
        </p:txBody>
      </p:sp>
    </p:spTree>
    <p:extLst>
      <p:ext uri="{BB962C8B-B14F-4D97-AF65-F5344CB8AC3E}">
        <p14:creationId xmlns:p14="http://schemas.microsoft.com/office/powerpoint/2010/main" val="365719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256CB9-734A-9498-BE00-8BAE38DE1F39}"/>
              </a:ext>
            </a:extLst>
          </p:cNvPr>
          <p:cNvSpPr>
            <a:spLocks noGrp="1"/>
          </p:cNvSpPr>
          <p:nvPr>
            <p:ph type="title"/>
          </p:nvPr>
        </p:nvSpPr>
        <p:spPr/>
        <p:txBody>
          <a:bodyPr/>
          <a:lstStyle/>
          <a:p>
            <a:r>
              <a:rPr lang="nl-NL" dirty="0"/>
              <a:t>6. Tijdsbesteding opleidingsonderdelen</a:t>
            </a:r>
          </a:p>
        </p:txBody>
      </p:sp>
      <p:sp>
        <p:nvSpPr>
          <p:cNvPr id="3" name="Tijdelijke aanduiding voor inhoud 2">
            <a:extLst>
              <a:ext uri="{FF2B5EF4-FFF2-40B4-BE49-F238E27FC236}">
                <a16:creationId xmlns:a16="http://schemas.microsoft.com/office/drawing/2014/main" id="{038C7523-1DCF-C334-6752-A133295A6237}"/>
              </a:ext>
            </a:extLst>
          </p:cNvPr>
          <p:cNvSpPr>
            <a:spLocks noGrp="1"/>
          </p:cNvSpPr>
          <p:nvPr>
            <p:ph idx="1"/>
          </p:nvPr>
        </p:nvSpPr>
        <p:spPr>
          <a:xfrm>
            <a:off x="838200" y="1836511"/>
            <a:ext cx="10515600" cy="4351338"/>
          </a:xfrm>
        </p:spPr>
        <p:txBody>
          <a:bodyPr/>
          <a:lstStyle/>
          <a:p>
            <a:r>
              <a:rPr lang="nl-NL" sz="2200" kern="100" dirty="0">
                <a:effectLst/>
                <a:latin typeface="Calibri" panose="020F0502020204030204" pitchFamily="34" charset="0"/>
                <a:ea typeface="Calibri" panose="020F0502020204030204" pitchFamily="34" charset="0"/>
                <a:cs typeface="Calibri" panose="020F0502020204030204" pitchFamily="34" charset="0"/>
              </a:rPr>
              <a:t>Er is een duidelijk overzicht van de tijdsbesteding binnen de opleiding</a:t>
            </a:r>
          </a:p>
          <a:p>
            <a:r>
              <a:rPr lang="nl-NL" sz="2200" kern="100" dirty="0">
                <a:effectLst/>
                <a:latin typeface="Calibri" panose="020F0502020204030204" pitchFamily="34" charset="0"/>
                <a:ea typeface="Calibri" panose="020F0502020204030204" pitchFamily="34" charset="0"/>
                <a:cs typeface="Calibri" panose="020F0502020204030204" pitchFamily="34" charset="0"/>
              </a:rPr>
              <a:t>Basis: voldoende tijd beschikbaar voor werkplekleren</a:t>
            </a:r>
          </a:p>
          <a:p>
            <a:endParaRPr lang="nl-NL" sz="2200" kern="100" dirty="0">
              <a:latin typeface="Calibri" panose="020F0502020204030204" pitchFamily="34" charset="0"/>
              <a:ea typeface="Calibri" panose="020F0502020204030204" pitchFamily="34" charset="0"/>
              <a:cs typeface="Calibri" panose="020F0502020204030204" pitchFamily="34" charset="0"/>
            </a:endParaRPr>
          </a:p>
        </p:txBody>
      </p:sp>
      <p:pic>
        <p:nvPicPr>
          <p:cNvPr id="1026" name="Picture 2" descr="Hoeveel tijd kost toezichthouden? | PMP Commissarisvinden.nl">
            <a:extLst>
              <a:ext uri="{FF2B5EF4-FFF2-40B4-BE49-F238E27FC236}">
                <a16:creationId xmlns:a16="http://schemas.microsoft.com/office/drawing/2014/main" id="{7CCBC705-E023-3BF1-7D92-15E8441CA5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0673" y="3777343"/>
            <a:ext cx="2853305" cy="284049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el 3">
            <a:extLst>
              <a:ext uri="{FF2B5EF4-FFF2-40B4-BE49-F238E27FC236}">
                <a16:creationId xmlns:a16="http://schemas.microsoft.com/office/drawing/2014/main" id="{9D11E7E3-C3E2-BC27-71A4-C8D96E2B0969}"/>
              </a:ext>
            </a:extLst>
          </p:cNvPr>
          <p:cNvGraphicFramePr>
            <a:graphicFrameLocks noGrp="1"/>
          </p:cNvGraphicFramePr>
          <p:nvPr>
            <p:extLst>
              <p:ext uri="{D42A27DB-BD31-4B8C-83A1-F6EECF244321}">
                <p14:modId xmlns:p14="http://schemas.microsoft.com/office/powerpoint/2010/main" val="4140290208"/>
              </p:ext>
            </p:extLst>
          </p:nvPr>
        </p:nvGraphicFramePr>
        <p:xfrm>
          <a:off x="342899" y="2910142"/>
          <a:ext cx="7233557" cy="3707693"/>
        </p:xfrm>
        <a:graphic>
          <a:graphicData uri="http://schemas.openxmlformats.org/drawingml/2006/table">
            <a:tbl>
              <a:tblPr firstRow="1" firstCol="1">
                <a:tableStyleId>{5C22544A-7EE6-4342-B048-85BDC9FD1C3A}</a:tableStyleId>
              </a:tblPr>
              <a:tblGrid>
                <a:gridCol w="2027951">
                  <a:extLst>
                    <a:ext uri="{9D8B030D-6E8A-4147-A177-3AD203B41FA5}">
                      <a16:colId xmlns:a16="http://schemas.microsoft.com/office/drawing/2014/main" val="1178996222"/>
                    </a:ext>
                  </a:extLst>
                </a:gridCol>
                <a:gridCol w="2946916">
                  <a:extLst>
                    <a:ext uri="{9D8B030D-6E8A-4147-A177-3AD203B41FA5}">
                      <a16:colId xmlns:a16="http://schemas.microsoft.com/office/drawing/2014/main" val="4293402130"/>
                    </a:ext>
                  </a:extLst>
                </a:gridCol>
                <a:gridCol w="2258690">
                  <a:extLst>
                    <a:ext uri="{9D8B030D-6E8A-4147-A177-3AD203B41FA5}">
                      <a16:colId xmlns:a16="http://schemas.microsoft.com/office/drawing/2014/main" val="4068020941"/>
                    </a:ext>
                  </a:extLst>
                </a:gridCol>
              </a:tblGrid>
              <a:tr h="271079">
                <a:tc>
                  <a:txBody>
                    <a:bodyPr/>
                    <a:lstStyle/>
                    <a:p>
                      <a:pPr>
                        <a:lnSpc>
                          <a:spcPct val="107000"/>
                        </a:lnSpc>
                        <a:spcAft>
                          <a:spcPts val="800"/>
                        </a:spcAft>
                      </a:pPr>
                      <a:r>
                        <a:rPr lang="nl-NL" sz="1000" kern="0" dirty="0">
                          <a:effectLst/>
                        </a:rPr>
                        <a:t>Opleidingsonderdeel</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a:effectLst/>
                        </a:rPr>
                        <a:t>Omvang</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a:effectLst/>
                        </a:rPr>
                        <a:t>Eindterm</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68195819"/>
                  </a:ext>
                </a:extLst>
              </a:tr>
              <a:tr h="837814">
                <a:tc>
                  <a:txBody>
                    <a:bodyPr/>
                    <a:lstStyle/>
                    <a:p>
                      <a:pPr>
                        <a:lnSpc>
                          <a:spcPct val="107000"/>
                        </a:lnSpc>
                        <a:spcAft>
                          <a:spcPts val="800"/>
                        </a:spcAft>
                      </a:pPr>
                      <a:r>
                        <a:rPr lang="nl-NL" sz="1000" kern="0" dirty="0">
                          <a:effectLst/>
                        </a:rPr>
                        <a:t>Werkplekleren</a:t>
                      </a:r>
                      <a:endParaRPr lang="nl-NL" sz="1000" kern="100" dirty="0">
                        <a:effectLst/>
                      </a:endParaRPr>
                    </a:p>
                    <a:p>
                      <a:pPr marL="342900" lvl="0" indent="-342900">
                        <a:lnSpc>
                          <a:spcPct val="107000"/>
                        </a:lnSpc>
                        <a:buFont typeface="Aptos" panose="020B0004020202020204" pitchFamily="34" charset="0"/>
                        <a:buChar char="-"/>
                      </a:pPr>
                      <a:r>
                        <a:rPr lang="nl-NL" sz="1000" kern="0" dirty="0">
                          <a:effectLst/>
                        </a:rPr>
                        <a:t>Basis (incl. diensten)</a:t>
                      </a:r>
                      <a:endParaRPr lang="nl-NL" sz="1000" kern="100" dirty="0">
                        <a:effectLst/>
                      </a:endParaRPr>
                    </a:p>
                    <a:p>
                      <a:pPr marL="342900" lvl="0" indent="-342900">
                        <a:lnSpc>
                          <a:spcPct val="107000"/>
                        </a:lnSpc>
                        <a:spcAft>
                          <a:spcPts val="800"/>
                        </a:spcAft>
                        <a:buFont typeface="Aptos" panose="020B0004020202020204" pitchFamily="34" charset="0"/>
                        <a:buChar char="-"/>
                      </a:pPr>
                      <a:r>
                        <a:rPr lang="nl-NL" sz="1000" kern="0" dirty="0">
                          <a:effectLst/>
                        </a:rPr>
                        <a:t>Verdiepingsstage(s)</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a:effectLst/>
                        </a:rPr>
                        <a:t>83% van de opleidingsdagen over 4 jaar</a:t>
                      </a:r>
                      <a:endParaRPr lang="nl-NL" sz="1000" kern="100">
                        <a:effectLst/>
                      </a:endParaRPr>
                    </a:p>
                    <a:p>
                      <a:pPr>
                        <a:lnSpc>
                          <a:spcPct val="107000"/>
                        </a:lnSpc>
                        <a:spcAft>
                          <a:spcPts val="800"/>
                        </a:spcAft>
                      </a:pPr>
                      <a:r>
                        <a:rPr lang="nl-NL" sz="1000" kern="0">
                          <a:effectLst/>
                        </a:rPr>
                        <a:t>≈ 36 maanden</a:t>
                      </a:r>
                      <a:endParaRPr lang="nl-NL" sz="1000" kern="100">
                        <a:effectLst/>
                      </a:endParaRPr>
                    </a:p>
                    <a:p>
                      <a:pPr>
                        <a:lnSpc>
                          <a:spcPct val="107000"/>
                        </a:lnSpc>
                        <a:spcAft>
                          <a:spcPts val="800"/>
                        </a:spcAft>
                      </a:pPr>
                      <a:r>
                        <a:rPr lang="nl-NL" sz="1000" kern="0">
                          <a:effectLst/>
                        </a:rPr>
                        <a:t>≈ 6-12 maanden</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a:effectLst/>
                        </a:rPr>
                        <a:t>12 EPA’s op niveau 4</a:t>
                      </a:r>
                      <a:endParaRPr lang="nl-NL" sz="1000" kern="100">
                        <a:effectLst/>
                      </a:endParaRPr>
                    </a:p>
                    <a:p>
                      <a:pPr>
                        <a:lnSpc>
                          <a:spcPct val="107000"/>
                        </a:lnSpc>
                        <a:spcAft>
                          <a:spcPts val="800"/>
                        </a:spcAft>
                      </a:pPr>
                      <a:r>
                        <a:rPr lang="nl-NL" sz="1000" kern="0">
                          <a:effectLst/>
                        </a:rPr>
                        <a:t> </a:t>
                      </a:r>
                      <a:endParaRPr lang="nl-NL" sz="1000" kern="100">
                        <a:effectLst/>
                      </a:endParaRPr>
                    </a:p>
                    <a:p>
                      <a:pPr>
                        <a:lnSpc>
                          <a:spcPct val="107000"/>
                        </a:lnSpc>
                        <a:spcAft>
                          <a:spcPts val="800"/>
                        </a:spcAft>
                      </a:pPr>
                      <a:r>
                        <a:rPr lang="nl-NL" sz="1000" kern="0">
                          <a:effectLst/>
                        </a:rPr>
                        <a:t>Oordeel opleider</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43256254"/>
                  </a:ext>
                </a:extLst>
              </a:tr>
              <a:tr h="1144913">
                <a:tc>
                  <a:txBody>
                    <a:bodyPr/>
                    <a:lstStyle/>
                    <a:p>
                      <a:pPr>
                        <a:lnSpc>
                          <a:spcPct val="107000"/>
                        </a:lnSpc>
                        <a:spcAft>
                          <a:spcPts val="800"/>
                        </a:spcAft>
                      </a:pPr>
                      <a:r>
                        <a:rPr lang="nl-NL" sz="1000" kern="0" dirty="0">
                          <a:effectLst/>
                        </a:rPr>
                        <a:t>Scholing: landelijk en regionaal</a:t>
                      </a:r>
                      <a:endParaRPr lang="nl-NL" sz="1000" kern="100" dirty="0">
                        <a:effectLst/>
                      </a:endParaRPr>
                    </a:p>
                    <a:p>
                      <a:pPr marL="342900" lvl="0" indent="-342900">
                        <a:lnSpc>
                          <a:spcPct val="107000"/>
                        </a:lnSpc>
                        <a:buFont typeface="Aptos" panose="020B0004020202020204" pitchFamily="34" charset="0"/>
                        <a:buChar char="-"/>
                      </a:pPr>
                      <a:r>
                        <a:rPr lang="nl-NL" sz="1000" kern="0" dirty="0">
                          <a:effectLst/>
                        </a:rPr>
                        <a:t>Landelijke scholing </a:t>
                      </a:r>
                      <a:endParaRPr lang="nl-NL" sz="1000" kern="100" dirty="0">
                        <a:effectLst/>
                      </a:endParaRPr>
                    </a:p>
                    <a:p>
                      <a:pPr marL="342900" lvl="0" indent="-342900">
                        <a:lnSpc>
                          <a:spcPct val="107000"/>
                        </a:lnSpc>
                        <a:buFont typeface="Aptos" panose="020B0004020202020204" pitchFamily="34" charset="0"/>
                        <a:buChar char="-"/>
                      </a:pPr>
                      <a:r>
                        <a:rPr lang="nl-NL" sz="1000" kern="0" dirty="0">
                          <a:effectLst/>
                        </a:rPr>
                        <a:t>DCRM en Colloquium</a:t>
                      </a:r>
                      <a:endParaRPr lang="nl-NL" sz="1000" kern="100" dirty="0">
                        <a:effectLst/>
                      </a:endParaRPr>
                    </a:p>
                    <a:p>
                      <a:pPr marL="342900" lvl="0" indent="-342900">
                        <a:lnSpc>
                          <a:spcPct val="107000"/>
                        </a:lnSpc>
                        <a:spcAft>
                          <a:spcPts val="800"/>
                        </a:spcAft>
                        <a:buFont typeface="Aptos" panose="020B0004020202020204" pitchFamily="34" charset="0"/>
                        <a:buChar char="-"/>
                      </a:pPr>
                      <a:r>
                        <a:rPr lang="nl-NL" sz="1000" kern="0" dirty="0">
                          <a:effectLst/>
                        </a:rPr>
                        <a:t>Regionaal onderwijs, incl. Intervisie en DOO</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dirty="0">
                          <a:effectLst/>
                        </a:rPr>
                        <a:t>Maximaal 10% van de opleidingsdagen over 4 jaar:</a:t>
                      </a:r>
                      <a:endParaRPr lang="nl-NL" sz="1000" kern="100" dirty="0">
                        <a:effectLst/>
                      </a:endParaRPr>
                    </a:p>
                    <a:p>
                      <a:pPr marL="342900" lvl="0" indent="-342900">
                        <a:lnSpc>
                          <a:spcPct val="107000"/>
                        </a:lnSpc>
                        <a:buFont typeface="Aptos" panose="020B0004020202020204" pitchFamily="34" charset="0"/>
                        <a:buChar char="-"/>
                      </a:pPr>
                      <a:r>
                        <a:rPr lang="nl-NL" sz="1000" kern="0" dirty="0">
                          <a:effectLst/>
                        </a:rPr>
                        <a:t>Gemiddeld 10,5 dagen per jaar</a:t>
                      </a:r>
                      <a:endParaRPr lang="nl-NL" sz="1000" kern="100" dirty="0">
                        <a:effectLst/>
                      </a:endParaRPr>
                    </a:p>
                    <a:p>
                      <a:pPr marL="342900" lvl="0" indent="-342900">
                        <a:lnSpc>
                          <a:spcPct val="107000"/>
                        </a:lnSpc>
                        <a:buFont typeface="Aptos" panose="020B0004020202020204" pitchFamily="34" charset="0"/>
                        <a:buChar char="-"/>
                      </a:pPr>
                      <a:r>
                        <a:rPr lang="nl-NL" sz="1000" kern="0" dirty="0">
                          <a:effectLst/>
                        </a:rPr>
                        <a:t>3 dagen per jaar</a:t>
                      </a:r>
                      <a:endParaRPr lang="nl-NL" sz="1000" kern="100" dirty="0">
                        <a:effectLst/>
                      </a:endParaRPr>
                    </a:p>
                    <a:p>
                      <a:pPr marL="342900" lvl="0" indent="-342900">
                        <a:lnSpc>
                          <a:spcPct val="107000"/>
                        </a:lnSpc>
                        <a:spcAft>
                          <a:spcPts val="800"/>
                        </a:spcAft>
                        <a:buFont typeface="Aptos" panose="020B0004020202020204" pitchFamily="34" charset="0"/>
                        <a:buChar char="-"/>
                      </a:pPr>
                      <a:r>
                        <a:rPr lang="nl-NL" sz="1000" kern="0" dirty="0">
                          <a:effectLst/>
                        </a:rPr>
                        <a:t>Maximaal 9 dagen per jaar</a:t>
                      </a:r>
                      <a:endParaRPr lang="nl-NL" sz="1000" kern="100" dirty="0">
                        <a:effectLst/>
                      </a:endParaRPr>
                    </a:p>
                  </a:txBody>
                  <a:tcPr marL="68580" marR="68580" marT="0" marB="0"/>
                </a:tc>
                <a:tc>
                  <a:txBody>
                    <a:bodyPr/>
                    <a:lstStyle/>
                    <a:p>
                      <a:pPr>
                        <a:lnSpc>
                          <a:spcPct val="107000"/>
                        </a:lnSpc>
                        <a:spcAft>
                          <a:spcPts val="800"/>
                        </a:spcAft>
                      </a:pPr>
                      <a:r>
                        <a:rPr lang="nl-NL" sz="1000" kern="0" dirty="0">
                          <a:effectLst/>
                        </a:rPr>
                        <a:t>Alle scholingscursussen gevolgd en de toets gemaakt, DCRM en colloquia bijgewoond, regionale onderwijs gevolgd</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23312220"/>
                  </a:ext>
                </a:extLst>
              </a:tr>
              <a:tr h="363065">
                <a:tc>
                  <a:txBody>
                    <a:bodyPr/>
                    <a:lstStyle/>
                    <a:p>
                      <a:pPr marL="342900" lvl="0" indent="-342900">
                        <a:lnSpc>
                          <a:spcPct val="107000"/>
                        </a:lnSpc>
                        <a:buFont typeface="Aptos" panose="020B0004020202020204" pitchFamily="34" charset="0"/>
                        <a:buChar char="-"/>
                      </a:pPr>
                      <a:r>
                        <a:rPr lang="nl-NL" sz="1000" kern="0">
                          <a:effectLst/>
                        </a:rPr>
                        <a:t>Lokaal onderwijs </a:t>
                      </a:r>
                      <a:endParaRPr lang="nl-NL" sz="1000" kern="100">
                        <a:effectLst/>
                      </a:endParaRPr>
                    </a:p>
                    <a:p>
                      <a:pPr marL="342900" lvl="0" indent="-342900">
                        <a:lnSpc>
                          <a:spcPct val="107000"/>
                        </a:lnSpc>
                        <a:spcAft>
                          <a:spcPts val="800"/>
                        </a:spcAft>
                        <a:buFont typeface="Aptos" panose="020B0004020202020204" pitchFamily="34" charset="0"/>
                        <a:buChar char="-"/>
                      </a:pPr>
                      <a:r>
                        <a:rPr lang="nl-NL" sz="1000" kern="0">
                          <a:effectLst/>
                        </a:rPr>
                        <a:t>Zelfstudie </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dirty="0">
                          <a:effectLst/>
                        </a:rPr>
                        <a:t>Onderdeel van werkplekleren</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dirty="0">
                          <a:effectLst/>
                        </a:rPr>
                        <a:t>Actief bijdragen/ onderwijs geven</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95610236"/>
                  </a:ext>
                </a:extLst>
              </a:tr>
              <a:tr h="271079">
                <a:tc>
                  <a:txBody>
                    <a:bodyPr/>
                    <a:lstStyle/>
                    <a:p>
                      <a:pPr>
                        <a:lnSpc>
                          <a:spcPct val="107000"/>
                        </a:lnSpc>
                        <a:spcAft>
                          <a:spcPts val="800"/>
                        </a:spcAft>
                      </a:pPr>
                      <a:r>
                        <a:rPr lang="nl-NL" sz="1000" kern="0">
                          <a:effectLst/>
                        </a:rPr>
                        <a:t>Generieke activiteiten</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a:effectLst/>
                        </a:rPr>
                        <a:t>Verweven in diverse opleidingsonderdelen</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dirty="0">
                          <a:effectLst/>
                        </a:rPr>
                        <a:t>Oordeel opleidingsgroep/ opleider</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0113982"/>
                  </a:ext>
                </a:extLst>
              </a:tr>
              <a:tr h="548664">
                <a:tc>
                  <a:txBody>
                    <a:bodyPr/>
                    <a:lstStyle/>
                    <a:p>
                      <a:pPr>
                        <a:lnSpc>
                          <a:spcPct val="107000"/>
                        </a:lnSpc>
                        <a:spcAft>
                          <a:spcPts val="800"/>
                        </a:spcAft>
                      </a:pPr>
                      <a:r>
                        <a:rPr lang="nl-NL" sz="1000" kern="0">
                          <a:effectLst/>
                        </a:rPr>
                        <a:t>Profielopdracht</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dirty="0">
                          <a:effectLst/>
                        </a:rPr>
                        <a:t>7% van de opleidingsdagen over 4 jaar (3 maanden), maximaal uit te breiden met 3 maanden verdiepingsstagetijd</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dirty="0">
                          <a:effectLst/>
                        </a:rPr>
                        <a:t>Artikel in peer review tijdschrift, poster of presentatie op (</a:t>
                      </a:r>
                      <a:r>
                        <a:rPr lang="nl-NL" sz="1000" kern="0" dirty="0" err="1">
                          <a:effectLst/>
                        </a:rPr>
                        <a:t>inter</a:t>
                      </a:r>
                      <a:r>
                        <a:rPr lang="nl-NL" sz="1000" kern="0" dirty="0">
                          <a:effectLst/>
                        </a:rPr>
                        <a:t>-)nationaal congres</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71594143"/>
                  </a:ext>
                </a:extLst>
              </a:tr>
              <a:tr h="271079">
                <a:tc>
                  <a:txBody>
                    <a:bodyPr/>
                    <a:lstStyle/>
                    <a:p>
                      <a:pPr>
                        <a:lnSpc>
                          <a:spcPct val="107000"/>
                        </a:lnSpc>
                        <a:spcAft>
                          <a:spcPts val="800"/>
                        </a:spcAft>
                      </a:pPr>
                      <a:r>
                        <a:rPr lang="nl-NL" sz="1000" kern="0">
                          <a:effectLst/>
                        </a:rPr>
                        <a:t>Professionele ontwikkeling</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a:effectLst/>
                        </a:rPr>
                        <a:t>Verweven in diverse opleidingsonderdelen</a:t>
                      </a:r>
                      <a:endParaRPr lang="nl-NL" sz="1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000" kern="0" dirty="0">
                          <a:effectLst/>
                        </a:rPr>
                        <a:t>Oordeel opleidingsgroep/ opleider</a:t>
                      </a:r>
                      <a:endParaRPr lang="nl-NL" sz="1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7305263"/>
                  </a:ext>
                </a:extLst>
              </a:tr>
            </a:tbl>
          </a:graphicData>
        </a:graphic>
      </p:graphicFrame>
    </p:spTree>
    <p:extLst>
      <p:ext uri="{BB962C8B-B14F-4D97-AF65-F5344CB8AC3E}">
        <p14:creationId xmlns:p14="http://schemas.microsoft.com/office/powerpoint/2010/main" val="49624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9E24F9-EF0F-5CB0-7417-38403A38B476}"/>
              </a:ext>
            </a:extLst>
          </p:cNvPr>
          <p:cNvSpPr>
            <a:spLocks noGrp="1"/>
          </p:cNvSpPr>
          <p:nvPr>
            <p:ph type="title"/>
          </p:nvPr>
        </p:nvSpPr>
        <p:spPr/>
        <p:txBody>
          <a:bodyPr/>
          <a:lstStyle/>
          <a:p>
            <a:r>
              <a:rPr lang="nl-NL" dirty="0"/>
              <a:t>7. Aanscherping EPA 8 loopvaardigheden</a:t>
            </a:r>
          </a:p>
        </p:txBody>
      </p:sp>
      <p:sp>
        <p:nvSpPr>
          <p:cNvPr id="3" name="Tijdelijke aanduiding voor inhoud 2">
            <a:extLst>
              <a:ext uri="{FF2B5EF4-FFF2-40B4-BE49-F238E27FC236}">
                <a16:creationId xmlns:a16="http://schemas.microsoft.com/office/drawing/2014/main" id="{F49449A5-A4A9-B1AD-2AC8-22D2F1ACB377}"/>
              </a:ext>
            </a:extLst>
          </p:cNvPr>
          <p:cNvSpPr>
            <a:spLocks noGrp="1"/>
          </p:cNvSpPr>
          <p:nvPr>
            <p:ph idx="1"/>
          </p:nvPr>
        </p:nvSpPr>
        <p:spPr/>
        <p:txBody>
          <a:bodyPr/>
          <a:lstStyle/>
          <a:p>
            <a:r>
              <a:rPr lang="nl-NL" sz="2200" kern="100" dirty="0">
                <a:effectLst/>
                <a:latin typeface="Calibri" panose="020F0502020204030204" pitchFamily="34" charset="0"/>
                <a:ea typeface="Calibri" panose="020F0502020204030204" pitchFamily="34" charset="0"/>
                <a:cs typeface="Calibri" panose="020F0502020204030204" pitchFamily="34" charset="0"/>
              </a:rPr>
              <a:t>Uitbreiding: </a:t>
            </a:r>
            <a:r>
              <a:rPr lang="nl-NL" sz="2200" kern="100" dirty="0">
                <a:latin typeface="Calibri" panose="020F0502020204030204" pitchFamily="34" charset="0"/>
                <a:ea typeface="Calibri" panose="020F0502020204030204" pitchFamily="34" charset="0"/>
                <a:cs typeface="Calibri" panose="020F0502020204030204" pitchFamily="34" charset="0"/>
              </a:rPr>
              <a:t>aiossen kennen de basisprincipes van gangbeeldanalyse, kan de gangbeeldanalyse interpreteren én vertalen naar een behandelplan</a:t>
            </a:r>
          </a:p>
          <a:p>
            <a:r>
              <a:rPr lang="nl-NL" sz="2200" kern="100" dirty="0">
                <a:latin typeface="Calibri" panose="020F0502020204030204" pitchFamily="34" charset="0"/>
                <a:ea typeface="Calibri" panose="020F0502020204030204" pitchFamily="34" charset="0"/>
                <a:cs typeface="Calibri" panose="020F0502020204030204" pitchFamily="34" charset="0"/>
              </a:rPr>
              <a:t>Sommige regio’s dienen meer exposure te faciliteren op het gebied van gangbeeldanalyse om de EPA op niveau 4 af te tekenen</a:t>
            </a:r>
          </a:p>
          <a:p>
            <a:endParaRPr lang="nl-NL" sz="2200" kern="100" dirty="0">
              <a:latin typeface="Calibri" panose="020F0502020204030204" pitchFamily="34" charset="0"/>
              <a:ea typeface="Calibri" panose="020F0502020204030204" pitchFamily="34" charset="0"/>
              <a:cs typeface="Calibri" panose="020F0502020204030204" pitchFamily="34" charset="0"/>
            </a:endParaRPr>
          </a:p>
          <a:p>
            <a:endParaRPr lang="nl-NL" sz="2200" kern="1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nl-NL" sz="2200" kern="100" dirty="0">
              <a:latin typeface="Calibri" panose="020F0502020204030204" pitchFamily="34" charset="0"/>
              <a:ea typeface="Calibri" panose="020F0502020204030204" pitchFamily="34" charset="0"/>
              <a:cs typeface="Calibri" panose="020F0502020204030204" pitchFamily="34" charset="0"/>
            </a:endParaRPr>
          </a:p>
          <a:p>
            <a:endParaRPr lang="nl-NL" dirty="0"/>
          </a:p>
        </p:txBody>
      </p:sp>
    </p:spTree>
    <p:extLst>
      <p:ext uri="{BB962C8B-B14F-4D97-AF65-F5344CB8AC3E}">
        <p14:creationId xmlns:p14="http://schemas.microsoft.com/office/powerpoint/2010/main" val="1436726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jdelijke aanduiding voor inhoud 27">
            <a:extLst>
              <a:ext uri="{FF2B5EF4-FFF2-40B4-BE49-F238E27FC236}">
                <a16:creationId xmlns:a16="http://schemas.microsoft.com/office/drawing/2014/main" id="{195184E2-F101-7075-CD3D-3CE786DE503C}"/>
              </a:ext>
            </a:extLst>
          </p:cNvPr>
          <p:cNvSpPr>
            <a:spLocks noGrp="1"/>
          </p:cNvSpPr>
          <p:nvPr>
            <p:ph idx="1"/>
          </p:nvPr>
        </p:nvSpPr>
        <p:spPr>
          <a:xfrm>
            <a:off x="838200" y="2819974"/>
            <a:ext cx="10515600" cy="1242936"/>
          </a:xfrm>
          <a:prstGeom prst="roundRect">
            <a:avLst>
              <a:gd name="adj" fmla="val 10000"/>
            </a:avLst>
          </a:pr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lstStyle/>
          <a:p>
            <a:pPr marL="0" indent="0">
              <a:buNone/>
            </a:pPr>
            <a:endParaRPr lang="nl-NL" dirty="0"/>
          </a:p>
        </p:txBody>
      </p:sp>
      <p:sp>
        <p:nvSpPr>
          <p:cNvPr id="2" name="Titel 1">
            <a:extLst>
              <a:ext uri="{FF2B5EF4-FFF2-40B4-BE49-F238E27FC236}">
                <a16:creationId xmlns:a16="http://schemas.microsoft.com/office/drawing/2014/main" id="{1AF93C41-853D-E046-E605-E59041CE46D7}"/>
              </a:ext>
            </a:extLst>
          </p:cNvPr>
          <p:cNvSpPr>
            <a:spLocks noGrp="1"/>
          </p:cNvSpPr>
          <p:nvPr>
            <p:ph type="title"/>
          </p:nvPr>
        </p:nvSpPr>
        <p:spPr/>
        <p:txBody>
          <a:bodyPr/>
          <a:lstStyle/>
          <a:p>
            <a:r>
              <a:rPr lang="nl-NL" dirty="0"/>
              <a:t>Voorlopige planning</a:t>
            </a:r>
          </a:p>
        </p:txBody>
      </p:sp>
      <p:sp>
        <p:nvSpPr>
          <p:cNvPr id="9" name="Rechthoek: afgeronde hoeken 8">
            <a:extLst>
              <a:ext uri="{FF2B5EF4-FFF2-40B4-BE49-F238E27FC236}">
                <a16:creationId xmlns:a16="http://schemas.microsoft.com/office/drawing/2014/main" id="{8EB368B1-3B1E-9231-E381-62B063D8EDAF}"/>
              </a:ext>
            </a:extLst>
          </p:cNvPr>
          <p:cNvSpPr/>
          <p:nvPr/>
        </p:nvSpPr>
        <p:spPr>
          <a:xfrm>
            <a:off x="838200" y="1351837"/>
            <a:ext cx="10515600" cy="1242935"/>
          </a:xfrm>
          <a:prstGeom prst="roundRect">
            <a:avLst>
              <a:gd name="adj" fmla="val 10000"/>
            </a:avLst>
          </a:pr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10" name="Rechthoek 9" descr="Presentation with Checklist">
            <a:extLst>
              <a:ext uri="{FF2B5EF4-FFF2-40B4-BE49-F238E27FC236}">
                <a16:creationId xmlns:a16="http://schemas.microsoft.com/office/drawing/2014/main" id="{ED217578-AD9B-CD4E-C259-041DEB1AD776}"/>
              </a:ext>
            </a:extLst>
          </p:cNvPr>
          <p:cNvSpPr/>
          <p:nvPr/>
        </p:nvSpPr>
        <p:spPr>
          <a:xfrm>
            <a:off x="1214188" y="1533523"/>
            <a:ext cx="683614" cy="683614"/>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lstStyle/>
          <a:p>
            <a:endParaRPr lang="nl-NL"/>
          </a:p>
        </p:txBody>
      </p:sp>
      <p:grpSp>
        <p:nvGrpSpPr>
          <p:cNvPr id="11" name="Groep 10">
            <a:extLst>
              <a:ext uri="{FF2B5EF4-FFF2-40B4-BE49-F238E27FC236}">
                <a16:creationId xmlns:a16="http://schemas.microsoft.com/office/drawing/2014/main" id="{CF5627EF-CE39-1BCA-8179-E69738F39E55}"/>
              </a:ext>
            </a:extLst>
          </p:cNvPr>
          <p:cNvGrpSpPr/>
          <p:nvPr/>
        </p:nvGrpSpPr>
        <p:grpSpPr>
          <a:xfrm>
            <a:off x="2273790" y="1253863"/>
            <a:ext cx="9080009" cy="1242935"/>
            <a:chOff x="1435590" y="531"/>
            <a:chExt cx="9080009" cy="1242935"/>
          </a:xfrm>
        </p:grpSpPr>
        <p:sp>
          <p:nvSpPr>
            <p:cNvPr id="26" name="Rechthoek 25">
              <a:extLst>
                <a:ext uri="{FF2B5EF4-FFF2-40B4-BE49-F238E27FC236}">
                  <a16:creationId xmlns:a16="http://schemas.microsoft.com/office/drawing/2014/main" id="{391B89C0-437B-B884-C232-70822BD5C459}"/>
                </a:ext>
              </a:extLst>
            </p:cNvPr>
            <p:cNvSpPr/>
            <p:nvPr/>
          </p:nvSpPr>
          <p:spPr>
            <a:xfrm>
              <a:off x="1435590" y="531"/>
              <a:ext cx="9080009" cy="124293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nl-NL"/>
            </a:p>
          </p:txBody>
        </p:sp>
        <p:sp>
          <p:nvSpPr>
            <p:cNvPr id="27" name="Tekstvak 26">
              <a:extLst>
                <a:ext uri="{FF2B5EF4-FFF2-40B4-BE49-F238E27FC236}">
                  <a16:creationId xmlns:a16="http://schemas.microsoft.com/office/drawing/2014/main" id="{70A6F621-26E5-CB15-9671-0FB3E9A2195B}"/>
                </a:ext>
              </a:extLst>
            </p:cNvPr>
            <p:cNvSpPr txBox="1"/>
            <p:nvPr/>
          </p:nvSpPr>
          <p:spPr>
            <a:xfrm>
              <a:off x="1435590" y="531"/>
              <a:ext cx="9080009" cy="12429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nl-NL" sz="2500" b="1" kern="1200" dirty="0"/>
                <a:t>December 2024</a:t>
              </a:r>
              <a:r>
                <a:rPr lang="nl-NL" sz="2500" kern="1200" dirty="0"/>
                <a:t>: 		    </a:t>
              </a:r>
              <a:r>
                <a:rPr lang="nl-NL" sz="2000" kern="1200" dirty="0"/>
                <a:t>CGS heeft LOP goedgekeurd en 				</a:t>
              </a:r>
              <a:r>
                <a:rPr lang="nl-NL" sz="2000" dirty="0"/>
                <a:t>     </a:t>
              </a:r>
              <a:r>
                <a:rPr lang="nl-NL" sz="2000" kern="1200" dirty="0"/>
                <a:t>specifiek besluit opgesteld</a:t>
              </a:r>
              <a:endParaRPr lang="en-US" sz="2000" kern="1200" dirty="0"/>
            </a:p>
          </p:txBody>
        </p:sp>
      </p:grpSp>
      <p:sp>
        <p:nvSpPr>
          <p:cNvPr id="12" name="Rechthoek 11">
            <a:extLst>
              <a:ext uri="{FF2B5EF4-FFF2-40B4-BE49-F238E27FC236}">
                <a16:creationId xmlns:a16="http://schemas.microsoft.com/office/drawing/2014/main" id="{3C80FF02-8DBE-3084-13F2-B27DFD9598BA}"/>
              </a:ext>
            </a:extLst>
          </p:cNvPr>
          <p:cNvSpPr/>
          <p:nvPr/>
        </p:nvSpPr>
        <p:spPr>
          <a:xfrm>
            <a:off x="1214188" y="3087193"/>
            <a:ext cx="683614" cy="683614"/>
          </a:xfrm>
          <a:prstGeom prst="rect">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lstStyle/>
          <a:p>
            <a:endParaRPr lang="nl-NL"/>
          </a:p>
        </p:txBody>
      </p:sp>
      <p:sp>
        <p:nvSpPr>
          <p:cNvPr id="29" name="Rechthoek: afgeronde hoeken 28">
            <a:extLst>
              <a:ext uri="{FF2B5EF4-FFF2-40B4-BE49-F238E27FC236}">
                <a16:creationId xmlns:a16="http://schemas.microsoft.com/office/drawing/2014/main" id="{4AD83810-714E-C20C-F0EA-67FECAC75E3F}"/>
              </a:ext>
            </a:extLst>
          </p:cNvPr>
          <p:cNvSpPr/>
          <p:nvPr/>
        </p:nvSpPr>
        <p:spPr>
          <a:xfrm>
            <a:off x="838200" y="4380054"/>
            <a:ext cx="10515600" cy="1356717"/>
          </a:xfrm>
          <a:prstGeom prst="roundRect">
            <a:avLst>
              <a:gd name="adj" fmla="val 10000"/>
            </a:avLst>
          </a:pr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lstStyle/>
          <a:p>
            <a:endParaRPr lang="nl-NL"/>
          </a:p>
        </p:txBody>
      </p:sp>
      <p:grpSp>
        <p:nvGrpSpPr>
          <p:cNvPr id="13" name="Groep 12">
            <a:extLst>
              <a:ext uri="{FF2B5EF4-FFF2-40B4-BE49-F238E27FC236}">
                <a16:creationId xmlns:a16="http://schemas.microsoft.com/office/drawing/2014/main" id="{E34DD04B-2F89-DFB8-7C2C-B6F9C8E5201A}"/>
              </a:ext>
            </a:extLst>
          </p:cNvPr>
          <p:cNvGrpSpPr/>
          <p:nvPr/>
        </p:nvGrpSpPr>
        <p:grpSpPr>
          <a:xfrm>
            <a:off x="2273790" y="2807533"/>
            <a:ext cx="4732020" cy="1242935"/>
            <a:chOff x="1435590" y="1554201"/>
            <a:chExt cx="4732020" cy="1242935"/>
          </a:xfrm>
        </p:grpSpPr>
        <p:sp>
          <p:nvSpPr>
            <p:cNvPr id="24" name="Rechthoek 23">
              <a:extLst>
                <a:ext uri="{FF2B5EF4-FFF2-40B4-BE49-F238E27FC236}">
                  <a16:creationId xmlns:a16="http://schemas.microsoft.com/office/drawing/2014/main" id="{65164C56-64B4-2FC3-39CA-1EE91BD804D0}"/>
                </a:ext>
              </a:extLst>
            </p:cNvPr>
            <p:cNvSpPr/>
            <p:nvPr/>
          </p:nvSpPr>
          <p:spPr>
            <a:xfrm>
              <a:off x="1435590" y="1554201"/>
              <a:ext cx="4732020" cy="124293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nl-NL"/>
            </a:p>
          </p:txBody>
        </p:sp>
        <p:sp>
          <p:nvSpPr>
            <p:cNvPr id="25" name="Tekstvak 24">
              <a:extLst>
                <a:ext uri="{FF2B5EF4-FFF2-40B4-BE49-F238E27FC236}">
                  <a16:creationId xmlns:a16="http://schemas.microsoft.com/office/drawing/2014/main" id="{6074BA45-951C-73C7-EF47-0C207202CCDC}"/>
                </a:ext>
              </a:extLst>
            </p:cNvPr>
            <p:cNvSpPr txBox="1"/>
            <p:nvPr/>
          </p:nvSpPr>
          <p:spPr>
            <a:xfrm>
              <a:off x="1435590" y="1554201"/>
              <a:ext cx="4732020" cy="12429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nl-NL" sz="2500" b="1" kern="1200" dirty="0"/>
                <a:t>Februari 2025</a:t>
              </a:r>
              <a:r>
                <a:rPr lang="nl-NL" sz="2500" kern="1200" dirty="0"/>
                <a:t>: </a:t>
              </a:r>
              <a:endParaRPr lang="en-US" sz="2500" kern="1200" dirty="0"/>
            </a:p>
          </p:txBody>
        </p:sp>
      </p:grpSp>
      <p:grpSp>
        <p:nvGrpSpPr>
          <p:cNvPr id="14" name="Groep 13">
            <a:extLst>
              <a:ext uri="{FF2B5EF4-FFF2-40B4-BE49-F238E27FC236}">
                <a16:creationId xmlns:a16="http://schemas.microsoft.com/office/drawing/2014/main" id="{E4502410-C008-614F-C4EE-22E332B3C074}"/>
              </a:ext>
            </a:extLst>
          </p:cNvPr>
          <p:cNvGrpSpPr/>
          <p:nvPr/>
        </p:nvGrpSpPr>
        <p:grpSpPr>
          <a:xfrm>
            <a:off x="7005810" y="2807533"/>
            <a:ext cx="4347989" cy="1242935"/>
            <a:chOff x="6167610" y="1554201"/>
            <a:chExt cx="4347989" cy="1242935"/>
          </a:xfrm>
        </p:grpSpPr>
        <p:sp>
          <p:nvSpPr>
            <p:cNvPr id="22" name="Rechthoek 21">
              <a:extLst>
                <a:ext uri="{FF2B5EF4-FFF2-40B4-BE49-F238E27FC236}">
                  <a16:creationId xmlns:a16="http://schemas.microsoft.com/office/drawing/2014/main" id="{827EE89E-38D9-0208-4BF1-892268482EED}"/>
                </a:ext>
              </a:extLst>
            </p:cNvPr>
            <p:cNvSpPr/>
            <p:nvPr/>
          </p:nvSpPr>
          <p:spPr>
            <a:xfrm>
              <a:off x="6167610" y="1554201"/>
              <a:ext cx="4347989" cy="124293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nl-NL"/>
            </a:p>
          </p:txBody>
        </p:sp>
        <p:sp>
          <p:nvSpPr>
            <p:cNvPr id="23" name="Tekstvak 22">
              <a:extLst>
                <a:ext uri="{FF2B5EF4-FFF2-40B4-BE49-F238E27FC236}">
                  <a16:creationId xmlns:a16="http://schemas.microsoft.com/office/drawing/2014/main" id="{183A7588-AC74-222C-266C-7317EF0F8B9A}"/>
                </a:ext>
              </a:extLst>
            </p:cNvPr>
            <p:cNvSpPr txBox="1"/>
            <p:nvPr/>
          </p:nvSpPr>
          <p:spPr>
            <a:xfrm>
              <a:off x="6167610" y="1554201"/>
              <a:ext cx="4347989" cy="12429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1544" tIns="131544" rIns="131544" bIns="131544" numCol="1" spcCol="1270" anchor="ctr" anchorCtr="0">
              <a:noAutofit/>
            </a:bodyPr>
            <a:lstStyle/>
            <a:p>
              <a:pPr marL="0" lvl="0" indent="0" algn="l" defTabSz="711200">
                <a:lnSpc>
                  <a:spcPct val="90000"/>
                </a:lnSpc>
                <a:spcBef>
                  <a:spcPct val="0"/>
                </a:spcBef>
                <a:spcAft>
                  <a:spcPct val="35000"/>
                </a:spcAft>
                <a:buNone/>
              </a:pPr>
              <a:r>
                <a:rPr lang="nl-NL" sz="1700" kern="1200" dirty="0"/>
                <a:t>Deadline adviesronde bij andere wetenschappelijke verenigingen</a:t>
              </a:r>
              <a:endParaRPr lang="en-US" sz="1700" kern="1200" dirty="0"/>
            </a:p>
            <a:p>
              <a:pPr marL="0" lvl="0" indent="0" algn="l" defTabSz="711200">
                <a:lnSpc>
                  <a:spcPct val="90000"/>
                </a:lnSpc>
                <a:spcBef>
                  <a:spcPct val="0"/>
                </a:spcBef>
                <a:spcAft>
                  <a:spcPct val="35000"/>
                </a:spcAft>
                <a:buNone/>
              </a:pPr>
              <a:r>
                <a:rPr lang="nl-NL" sz="1700" dirty="0"/>
                <a:t>C</a:t>
              </a:r>
              <a:r>
                <a:rPr lang="nl-NL" sz="1700" kern="1200" dirty="0"/>
                <a:t>oncept LOP naar opleiders en aios voor regionaal/lokaal presentatie</a:t>
              </a:r>
              <a:endParaRPr lang="en-US" sz="1700" kern="1200" dirty="0"/>
            </a:p>
          </p:txBody>
        </p:sp>
      </p:grpSp>
      <p:sp>
        <p:nvSpPr>
          <p:cNvPr id="15" name="Rechthoek 14">
            <a:extLst>
              <a:ext uri="{FF2B5EF4-FFF2-40B4-BE49-F238E27FC236}">
                <a16:creationId xmlns:a16="http://schemas.microsoft.com/office/drawing/2014/main" id="{58B159CB-787E-14C7-C697-9A2A35F02BCA}"/>
              </a:ext>
            </a:extLst>
          </p:cNvPr>
          <p:cNvSpPr/>
          <p:nvPr/>
        </p:nvSpPr>
        <p:spPr>
          <a:xfrm>
            <a:off x="1214188" y="4640863"/>
            <a:ext cx="683614" cy="683614"/>
          </a:xfrm>
          <a:prstGeom prst="rect">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lstStyle/>
          <a:p>
            <a:endParaRPr lang="nl-NL"/>
          </a:p>
        </p:txBody>
      </p:sp>
      <p:grpSp>
        <p:nvGrpSpPr>
          <p:cNvPr id="16" name="Groep 15">
            <a:extLst>
              <a:ext uri="{FF2B5EF4-FFF2-40B4-BE49-F238E27FC236}">
                <a16:creationId xmlns:a16="http://schemas.microsoft.com/office/drawing/2014/main" id="{D99F0593-3CC5-1328-2BC6-D72B8DFDFF3F}"/>
              </a:ext>
            </a:extLst>
          </p:cNvPr>
          <p:cNvGrpSpPr/>
          <p:nvPr/>
        </p:nvGrpSpPr>
        <p:grpSpPr>
          <a:xfrm>
            <a:off x="2273790" y="4361202"/>
            <a:ext cx="4732020" cy="1242935"/>
            <a:chOff x="1435590" y="3107870"/>
            <a:chExt cx="4732020" cy="1242935"/>
          </a:xfrm>
        </p:grpSpPr>
        <p:sp>
          <p:nvSpPr>
            <p:cNvPr id="20" name="Rechthoek 19">
              <a:extLst>
                <a:ext uri="{FF2B5EF4-FFF2-40B4-BE49-F238E27FC236}">
                  <a16:creationId xmlns:a16="http://schemas.microsoft.com/office/drawing/2014/main" id="{BBD1869F-1A9A-E354-192E-5A0E912446F4}"/>
                </a:ext>
              </a:extLst>
            </p:cNvPr>
            <p:cNvSpPr/>
            <p:nvPr/>
          </p:nvSpPr>
          <p:spPr>
            <a:xfrm>
              <a:off x="1435590" y="3107870"/>
              <a:ext cx="4732020" cy="124293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nl-NL"/>
            </a:p>
          </p:txBody>
        </p:sp>
        <p:sp>
          <p:nvSpPr>
            <p:cNvPr id="21" name="Tekstvak 20">
              <a:extLst>
                <a:ext uri="{FF2B5EF4-FFF2-40B4-BE49-F238E27FC236}">
                  <a16:creationId xmlns:a16="http://schemas.microsoft.com/office/drawing/2014/main" id="{9683BCDC-9545-725E-977D-11E07C43E3DB}"/>
                </a:ext>
              </a:extLst>
            </p:cNvPr>
            <p:cNvSpPr txBox="1"/>
            <p:nvPr/>
          </p:nvSpPr>
          <p:spPr>
            <a:xfrm>
              <a:off x="1435590" y="3107870"/>
              <a:ext cx="4732020" cy="12429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nl-NL" sz="2500" b="1" kern="1200" dirty="0"/>
                <a:t>1 Juli 2025</a:t>
              </a:r>
              <a:r>
                <a:rPr lang="nl-NL" sz="2500" kern="1200" dirty="0"/>
                <a:t>: </a:t>
              </a:r>
              <a:endParaRPr lang="en-US" sz="2500" kern="1200" dirty="0"/>
            </a:p>
          </p:txBody>
        </p:sp>
      </p:grpSp>
      <p:grpSp>
        <p:nvGrpSpPr>
          <p:cNvPr id="17" name="Groep 16">
            <a:extLst>
              <a:ext uri="{FF2B5EF4-FFF2-40B4-BE49-F238E27FC236}">
                <a16:creationId xmlns:a16="http://schemas.microsoft.com/office/drawing/2014/main" id="{4DD5511A-26A5-4948-796D-4D9233243F19}"/>
              </a:ext>
            </a:extLst>
          </p:cNvPr>
          <p:cNvGrpSpPr/>
          <p:nvPr/>
        </p:nvGrpSpPr>
        <p:grpSpPr>
          <a:xfrm>
            <a:off x="7005810" y="4361202"/>
            <a:ext cx="4347989" cy="1242935"/>
            <a:chOff x="6167610" y="3107870"/>
            <a:chExt cx="4347989" cy="1242935"/>
          </a:xfrm>
        </p:grpSpPr>
        <p:sp>
          <p:nvSpPr>
            <p:cNvPr id="18" name="Rechthoek 17">
              <a:extLst>
                <a:ext uri="{FF2B5EF4-FFF2-40B4-BE49-F238E27FC236}">
                  <a16:creationId xmlns:a16="http://schemas.microsoft.com/office/drawing/2014/main" id="{36433DF9-FE13-19C2-535C-9A6DA6D26C10}"/>
                </a:ext>
              </a:extLst>
            </p:cNvPr>
            <p:cNvSpPr/>
            <p:nvPr/>
          </p:nvSpPr>
          <p:spPr>
            <a:xfrm>
              <a:off x="6167610" y="3107870"/>
              <a:ext cx="4347989" cy="124293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nl-NL"/>
            </a:p>
          </p:txBody>
        </p:sp>
        <p:sp>
          <p:nvSpPr>
            <p:cNvPr id="19" name="Tekstvak 18">
              <a:extLst>
                <a:ext uri="{FF2B5EF4-FFF2-40B4-BE49-F238E27FC236}">
                  <a16:creationId xmlns:a16="http://schemas.microsoft.com/office/drawing/2014/main" id="{9997943B-CDCB-20AF-F165-28FCDBB3E96A}"/>
                </a:ext>
              </a:extLst>
            </p:cNvPr>
            <p:cNvSpPr txBox="1"/>
            <p:nvPr/>
          </p:nvSpPr>
          <p:spPr>
            <a:xfrm>
              <a:off x="6167610" y="3107870"/>
              <a:ext cx="4347989" cy="12429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1544" tIns="131544" rIns="131544" bIns="131544" numCol="1" spcCol="1270" anchor="ctr" anchorCtr="0">
              <a:noAutofit/>
            </a:bodyPr>
            <a:lstStyle/>
            <a:p>
              <a:pPr marL="0" lvl="0" indent="0" algn="l" defTabSz="711200">
                <a:lnSpc>
                  <a:spcPct val="90000"/>
                </a:lnSpc>
                <a:spcBef>
                  <a:spcPct val="0"/>
                </a:spcBef>
                <a:spcAft>
                  <a:spcPct val="35000"/>
                </a:spcAft>
                <a:buNone/>
              </a:pPr>
              <a:r>
                <a:rPr lang="nl-NL" sz="2000" kern="1200" dirty="0"/>
                <a:t>Inwerkingtreding nieuw opleidingsplan</a:t>
              </a:r>
              <a:endParaRPr lang="en-US" sz="2000" kern="1200" dirty="0"/>
            </a:p>
            <a:p>
              <a:pPr marL="0" lvl="0" indent="0" algn="l" defTabSz="711200">
                <a:lnSpc>
                  <a:spcPct val="90000"/>
                </a:lnSpc>
                <a:spcBef>
                  <a:spcPct val="0"/>
                </a:spcBef>
                <a:spcAft>
                  <a:spcPct val="35000"/>
                </a:spcAft>
                <a:buNone/>
              </a:pPr>
              <a:r>
                <a:rPr lang="nl-NL" sz="2000" kern="1200" dirty="0"/>
                <a:t>Deadline update regionaal opleidingsplan (!)</a:t>
              </a:r>
              <a:endParaRPr lang="en-US" sz="2000" kern="1200" dirty="0"/>
            </a:p>
          </p:txBody>
        </p:sp>
      </p:grpSp>
    </p:spTree>
    <p:extLst>
      <p:ext uri="{BB962C8B-B14F-4D97-AF65-F5344CB8AC3E}">
        <p14:creationId xmlns:p14="http://schemas.microsoft.com/office/powerpoint/2010/main" val="1612477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8A430F-1009-8A2D-5CBC-AAACDE64272C}"/>
              </a:ext>
            </a:extLst>
          </p:cNvPr>
          <p:cNvSpPr>
            <a:spLocks noGrp="1"/>
          </p:cNvSpPr>
          <p:nvPr>
            <p:ph type="title"/>
          </p:nvPr>
        </p:nvSpPr>
        <p:spPr/>
        <p:txBody>
          <a:bodyPr>
            <a:normAutofit fontScale="90000"/>
          </a:bodyPr>
          <a:lstStyle/>
          <a:p>
            <a:pPr algn="ctr"/>
            <a:br>
              <a:rPr lang="nl-NL" dirty="0"/>
            </a:br>
            <a:br>
              <a:rPr lang="nl-NL" dirty="0"/>
            </a:br>
            <a:r>
              <a:rPr lang="nl-NL" dirty="0"/>
              <a:t>Vragen / opmerkingen?</a:t>
            </a:r>
            <a:br>
              <a:rPr lang="nl-NL" dirty="0"/>
            </a:br>
            <a:br>
              <a:rPr lang="nl-NL" dirty="0"/>
            </a:br>
            <a:br>
              <a:rPr lang="nl-NL" dirty="0"/>
            </a:br>
            <a:br>
              <a:rPr lang="nl-NL" dirty="0"/>
            </a:br>
            <a:r>
              <a:rPr lang="nl-NL" sz="2900" b="0" dirty="0"/>
              <a:t>Neem contact op met </a:t>
            </a:r>
            <a:r>
              <a:rPr lang="nl-NL" sz="2900" b="0" dirty="0">
                <a:hlinkClick r:id="rId2"/>
              </a:rPr>
              <a:t>concilium@revalidatiegeneeskunde.nl</a:t>
            </a:r>
            <a:r>
              <a:rPr lang="nl-NL" sz="2900" b="0" dirty="0"/>
              <a:t> </a:t>
            </a:r>
          </a:p>
        </p:txBody>
      </p:sp>
    </p:spTree>
    <p:extLst>
      <p:ext uri="{BB962C8B-B14F-4D97-AF65-F5344CB8AC3E}">
        <p14:creationId xmlns:p14="http://schemas.microsoft.com/office/powerpoint/2010/main" val="309697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AFECB-48CB-7A9F-4D03-4A90C70CC238}"/>
            </a:ext>
          </a:extLst>
        </p:cNvPr>
        <p:cNvGrpSpPr/>
        <p:nvPr/>
      </p:nvGrpSpPr>
      <p:grpSpPr>
        <a:xfrm>
          <a:off x="0" y="0"/>
          <a:ext cx="0" cy="0"/>
          <a:chOff x="0" y="0"/>
          <a:chExt cx="0" cy="0"/>
        </a:xfrm>
      </p:grpSpPr>
    </p:spTree>
    <p:extLst>
      <p:ext uri="{BB962C8B-B14F-4D97-AF65-F5344CB8AC3E}">
        <p14:creationId xmlns:p14="http://schemas.microsoft.com/office/powerpoint/2010/main" val="930325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B5B0FC-D954-EC9F-D725-8286F5920336}"/>
              </a:ext>
            </a:extLst>
          </p:cNvPr>
          <p:cNvSpPr>
            <a:spLocks noGrp="1"/>
          </p:cNvSpPr>
          <p:nvPr>
            <p:ph type="title"/>
          </p:nvPr>
        </p:nvSpPr>
        <p:spPr/>
        <p:txBody>
          <a:bodyPr/>
          <a:lstStyle/>
          <a:p>
            <a:r>
              <a:rPr lang="nl-NL" dirty="0"/>
              <a:t>Inhoud </a:t>
            </a:r>
          </a:p>
        </p:txBody>
      </p:sp>
      <p:sp>
        <p:nvSpPr>
          <p:cNvPr id="3" name="Tijdelijke aanduiding voor inhoud 2">
            <a:extLst>
              <a:ext uri="{FF2B5EF4-FFF2-40B4-BE49-F238E27FC236}">
                <a16:creationId xmlns:a16="http://schemas.microsoft.com/office/drawing/2014/main" id="{27C5BF9D-C435-F09B-57EE-280D0F42F063}"/>
              </a:ext>
            </a:extLst>
          </p:cNvPr>
          <p:cNvSpPr>
            <a:spLocks noGrp="1"/>
          </p:cNvSpPr>
          <p:nvPr>
            <p:ph idx="1"/>
          </p:nvPr>
        </p:nvSpPr>
        <p:spPr/>
        <p:txBody>
          <a:bodyPr>
            <a:normAutofit/>
          </a:bodyPr>
          <a:lstStyle/>
          <a:p>
            <a:pPr>
              <a:buFont typeface="Wingdings" panose="05000000000000000000" pitchFamily="2" charset="2"/>
              <a:buChar char="§"/>
            </a:pPr>
            <a:r>
              <a:rPr lang="nl-NL" dirty="0"/>
              <a:t>De basis blijft hetzelfde</a:t>
            </a:r>
          </a:p>
          <a:p>
            <a:pPr>
              <a:buFont typeface="Wingdings" panose="05000000000000000000" pitchFamily="2" charset="2"/>
              <a:buChar char="§"/>
            </a:pPr>
            <a:r>
              <a:rPr lang="nl-NL" dirty="0"/>
              <a:t>Belangrijkste veranderingen</a:t>
            </a:r>
          </a:p>
          <a:p>
            <a:pPr>
              <a:buFont typeface="Wingdings" panose="05000000000000000000" pitchFamily="2" charset="2"/>
              <a:buChar char="§"/>
            </a:pPr>
            <a:r>
              <a:rPr lang="nl-NL" dirty="0">
                <a:sym typeface="Wingdings" panose="05000000000000000000" pitchFamily="2" charset="2"/>
              </a:rPr>
              <a:t>Planning implementatie</a:t>
            </a:r>
          </a:p>
          <a:p>
            <a:endParaRPr lang="nl-NL" dirty="0"/>
          </a:p>
        </p:txBody>
      </p:sp>
    </p:spTree>
    <p:extLst>
      <p:ext uri="{BB962C8B-B14F-4D97-AF65-F5344CB8AC3E}">
        <p14:creationId xmlns:p14="http://schemas.microsoft.com/office/powerpoint/2010/main" val="4170203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991328-FC03-5780-5493-71CC429A0A37}"/>
              </a:ext>
            </a:extLst>
          </p:cNvPr>
          <p:cNvSpPr>
            <a:spLocks noGrp="1"/>
          </p:cNvSpPr>
          <p:nvPr>
            <p:ph type="title"/>
          </p:nvPr>
        </p:nvSpPr>
        <p:spPr/>
        <p:txBody>
          <a:bodyPr/>
          <a:lstStyle/>
          <a:p>
            <a:r>
              <a:rPr lang="nl-NL" dirty="0"/>
              <a:t>De basis blijft hetzelfde</a:t>
            </a:r>
          </a:p>
        </p:txBody>
      </p:sp>
      <p:sp>
        <p:nvSpPr>
          <p:cNvPr id="3" name="Tijdelijke aanduiding voor inhoud 2">
            <a:extLst>
              <a:ext uri="{FF2B5EF4-FFF2-40B4-BE49-F238E27FC236}">
                <a16:creationId xmlns:a16="http://schemas.microsoft.com/office/drawing/2014/main" id="{49CDFE52-061D-0135-38CC-6EBB1039E501}"/>
              </a:ext>
            </a:extLst>
          </p:cNvPr>
          <p:cNvSpPr>
            <a:spLocks noGrp="1"/>
          </p:cNvSpPr>
          <p:nvPr>
            <p:ph idx="1"/>
          </p:nvPr>
        </p:nvSpPr>
        <p:spPr/>
        <p:txBody>
          <a:bodyPr/>
          <a:lstStyle/>
          <a:p>
            <a:r>
              <a:rPr lang="nl-NL" dirty="0"/>
              <a:t>12 EPA’s</a:t>
            </a:r>
          </a:p>
          <a:p>
            <a:r>
              <a:rPr lang="nl-NL" dirty="0"/>
              <a:t>3 generieke activiteiten</a:t>
            </a:r>
          </a:p>
          <a:p>
            <a:r>
              <a:rPr lang="nl-NL" dirty="0"/>
              <a:t>7 thema’s</a:t>
            </a:r>
          </a:p>
          <a:p>
            <a:r>
              <a:rPr lang="nl-NL" dirty="0"/>
              <a:t>Bekwaam verklaren en OOG bespreking</a:t>
            </a:r>
          </a:p>
          <a:p>
            <a:r>
              <a:rPr lang="nl-NL" dirty="0"/>
              <a:t>Werkplekleren staat centraal</a:t>
            </a:r>
          </a:p>
        </p:txBody>
      </p:sp>
    </p:spTree>
    <p:extLst>
      <p:ext uri="{BB962C8B-B14F-4D97-AF65-F5344CB8AC3E}">
        <p14:creationId xmlns:p14="http://schemas.microsoft.com/office/powerpoint/2010/main" val="305287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F77368-A43B-F1BD-1DA0-86330C63FC0A}"/>
              </a:ext>
            </a:extLst>
          </p:cNvPr>
          <p:cNvSpPr>
            <a:spLocks noGrp="1"/>
          </p:cNvSpPr>
          <p:nvPr>
            <p:ph type="title"/>
          </p:nvPr>
        </p:nvSpPr>
        <p:spPr/>
        <p:txBody>
          <a:bodyPr/>
          <a:lstStyle/>
          <a:p>
            <a:r>
              <a:rPr lang="nl-NL" dirty="0"/>
              <a:t>Belangrijkste veranderingen LOP</a:t>
            </a:r>
          </a:p>
        </p:txBody>
      </p:sp>
      <p:sp>
        <p:nvSpPr>
          <p:cNvPr id="3" name="Tijdelijke aanduiding voor inhoud 2">
            <a:extLst>
              <a:ext uri="{FF2B5EF4-FFF2-40B4-BE49-F238E27FC236}">
                <a16:creationId xmlns:a16="http://schemas.microsoft.com/office/drawing/2014/main" id="{A434E415-E7C3-F136-5F56-AFDBA4D771BB}"/>
              </a:ext>
            </a:extLst>
          </p:cNvPr>
          <p:cNvSpPr>
            <a:spLocks noGrp="1"/>
          </p:cNvSpPr>
          <p:nvPr>
            <p:ph idx="1"/>
          </p:nvPr>
        </p:nvSpPr>
        <p:spPr/>
        <p:txBody>
          <a:bodyPr>
            <a:noAutofit/>
          </a:bodyPr>
          <a:lstStyle/>
          <a:p>
            <a:pPr marL="514350" indent="-514350">
              <a:buFont typeface="+mj-lt"/>
              <a:buAutoNum type="arabicPeriod"/>
            </a:pPr>
            <a:r>
              <a:rPr lang="nl-NL" sz="2500" dirty="0"/>
              <a:t>Meer aandacht voor </a:t>
            </a:r>
            <a:r>
              <a:rPr lang="nl-NL" sz="2500" b="1" dirty="0"/>
              <a:t>ontwikkelingsgericht werken</a:t>
            </a:r>
            <a:r>
              <a:rPr lang="nl-NL" sz="2500" dirty="0"/>
              <a:t>;</a:t>
            </a:r>
          </a:p>
          <a:p>
            <a:pPr marL="514350" indent="-514350">
              <a:buFont typeface="+mj-lt"/>
              <a:buAutoNum type="arabicPeriod"/>
            </a:pPr>
            <a:r>
              <a:rPr lang="nl-NL" sz="2500" dirty="0"/>
              <a:t>Meer aandacht voor </a:t>
            </a:r>
            <a:r>
              <a:rPr lang="nl-NL" sz="2500" b="1" dirty="0"/>
              <a:t>generieke activiteiten</a:t>
            </a:r>
            <a:r>
              <a:rPr lang="nl-NL" sz="2500" dirty="0"/>
              <a:t> en keuze voor een verplichte </a:t>
            </a:r>
            <a:r>
              <a:rPr lang="nl-NL" sz="2500" b="1" dirty="0"/>
              <a:t>profielopdracht</a:t>
            </a:r>
            <a:r>
              <a:rPr lang="nl-NL" sz="2500" dirty="0"/>
              <a:t>;</a:t>
            </a:r>
          </a:p>
          <a:p>
            <a:pPr marL="514350" indent="-514350">
              <a:buFont typeface="+mj-lt"/>
              <a:buAutoNum type="arabicPeriod"/>
            </a:pPr>
            <a:r>
              <a:rPr lang="nl-NL" sz="2500" dirty="0"/>
              <a:t>Een </a:t>
            </a:r>
            <a:r>
              <a:rPr lang="nl-NL" sz="2500" b="1" dirty="0"/>
              <a:t>simpelere structuur </a:t>
            </a:r>
            <a:r>
              <a:rPr lang="nl-NL" sz="2500" dirty="0"/>
              <a:t>van de opleiding van basis en verdieping;</a:t>
            </a:r>
          </a:p>
          <a:p>
            <a:pPr marL="514350" indent="-514350">
              <a:buFont typeface="+mj-lt"/>
              <a:buAutoNum type="arabicPeriod"/>
            </a:pPr>
            <a:r>
              <a:rPr lang="nl-NL" sz="2500" dirty="0"/>
              <a:t> </a:t>
            </a:r>
            <a:r>
              <a:rPr lang="nl-NL" sz="2500" b="1" dirty="0"/>
              <a:t>Professionele ontwikkeling </a:t>
            </a:r>
            <a:r>
              <a:rPr lang="nl-NL" sz="2500" dirty="0"/>
              <a:t>krijgt een formele plaats binnen de opleiding. </a:t>
            </a:r>
          </a:p>
          <a:p>
            <a:pPr marL="514350" indent="-514350">
              <a:buFont typeface="+mj-lt"/>
              <a:buAutoNum type="arabicPeriod"/>
            </a:pPr>
            <a:r>
              <a:rPr lang="nl-NL" sz="2500" dirty="0"/>
              <a:t>Vernieuwing landelijk </a:t>
            </a:r>
            <a:r>
              <a:rPr lang="nl-NL" sz="2500" b="1" dirty="0"/>
              <a:t>scholingsprogramma</a:t>
            </a:r>
            <a:r>
              <a:rPr lang="nl-NL" sz="2500" dirty="0"/>
              <a:t> en handvaten voor aansluiting van regionaal en lokaal onderwijs hierop;</a:t>
            </a:r>
          </a:p>
          <a:p>
            <a:pPr marL="514350" indent="-514350">
              <a:buFont typeface="+mj-lt"/>
              <a:buAutoNum type="arabicPeriod"/>
            </a:pPr>
            <a:r>
              <a:rPr lang="nl-NL" sz="2500" dirty="0"/>
              <a:t>Verduidelijking van </a:t>
            </a:r>
            <a:r>
              <a:rPr lang="nl-NL" sz="2500" b="1" dirty="0"/>
              <a:t>tijdsbesteding opleidingsonderdelen</a:t>
            </a:r>
            <a:r>
              <a:rPr lang="nl-NL" sz="2500" dirty="0"/>
              <a:t>;</a:t>
            </a:r>
          </a:p>
          <a:p>
            <a:pPr marL="514350" indent="-514350">
              <a:buFont typeface="+mj-lt"/>
              <a:buAutoNum type="arabicPeriod"/>
            </a:pPr>
            <a:r>
              <a:rPr lang="nl-NL" sz="2500" dirty="0"/>
              <a:t>Aanscherping van </a:t>
            </a:r>
            <a:r>
              <a:rPr lang="nl-NL" sz="2500" b="1" dirty="0"/>
              <a:t>EPA 8 loopvaardigheden.</a:t>
            </a:r>
            <a:endParaRPr lang="nl-NL" sz="2500" dirty="0"/>
          </a:p>
        </p:txBody>
      </p:sp>
    </p:spTree>
    <p:extLst>
      <p:ext uri="{BB962C8B-B14F-4D97-AF65-F5344CB8AC3E}">
        <p14:creationId xmlns:p14="http://schemas.microsoft.com/office/powerpoint/2010/main" val="2680399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7905D3-6A95-607E-D60F-E476CB40E19B}"/>
              </a:ext>
            </a:extLst>
          </p:cNvPr>
          <p:cNvSpPr>
            <a:spLocks noGrp="1"/>
          </p:cNvSpPr>
          <p:nvPr>
            <p:ph type="title"/>
          </p:nvPr>
        </p:nvSpPr>
        <p:spPr/>
        <p:txBody>
          <a:bodyPr/>
          <a:lstStyle/>
          <a:p>
            <a:r>
              <a:rPr lang="nl-NL" dirty="0"/>
              <a:t>1. Ontwikkelingsgericht werken </a:t>
            </a:r>
          </a:p>
        </p:txBody>
      </p:sp>
      <p:sp>
        <p:nvSpPr>
          <p:cNvPr id="3" name="Tijdelijke aanduiding voor inhoud 2">
            <a:extLst>
              <a:ext uri="{FF2B5EF4-FFF2-40B4-BE49-F238E27FC236}">
                <a16:creationId xmlns:a16="http://schemas.microsoft.com/office/drawing/2014/main" id="{3C48E143-AAA6-BD6F-AA7A-F15D3E9AB2DB}"/>
              </a:ext>
            </a:extLst>
          </p:cNvPr>
          <p:cNvSpPr>
            <a:spLocks noGrp="1"/>
          </p:cNvSpPr>
          <p:nvPr>
            <p:ph idx="1"/>
          </p:nvPr>
        </p:nvSpPr>
        <p:spPr/>
        <p:txBody>
          <a:bodyPr/>
          <a:lstStyle/>
          <a:p>
            <a:r>
              <a:rPr lang="nl-NL" sz="2200" kern="100" dirty="0">
                <a:effectLst/>
                <a:latin typeface="Calibri" panose="020F0502020204030204" pitchFamily="34" charset="0"/>
                <a:ea typeface="Calibri" panose="020F0502020204030204" pitchFamily="34" charset="0"/>
                <a:cs typeface="Arial" panose="020B0604020202020204" pitchFamily="34" charset="0"/>
              </a:rPr>
              <a:t>Focus op groei en ontwikkeling in plaats van beoordelingen</a:t>
            </a:r>
          </a:p>
          <a:p>
            <a:r>
              <a:rPr lang="nl-NL" sz="2200" kern="100" dirty="0">
                <a:latin typeface="Calibri" panose="020F0502020204030204" pitchFamily="34" charset="0"/>
                <a:ea typeface="Calibri" panose="020F0502020204030204" pitchFamily="34" charset="0"/>
                <a:cs typeface="Arial" panose="020B0604020202020204" pitchFamily="34" charset="0"/>
              </a:rPr>
              <a:t>Scheiding tussen feedback geven en beoordelen</a:t>
            </a:r>
          </a:p>
          <a:p>
            <a:r>
              <a:rPr lang="nl-NL" sz="2200" kern="100" dirty="0">
                <a:effectLst/>
                <a:latin typeface="Calibri" panose="020F0502020204030204" pitchFamily="34" charset="0"/>
                <a:ea typeface="Calibri" panose="020F0502020204030204" pitchFamily="34" charset="0"/>
                <a:cs typeface="Arial" panose="020B0604020202020204" pitchFamily="34" charset="0"/>
              </a:rPr>
              <a:t>Opleider meer als coach</a:t>
            </a:r>
          </a:p>
          <a:p>
            <a:r>
              <a:rPr lang="nl-NL" sz="2200" kern="100" dirty="0">
                <a:latin typeface="Calibri" panose="020F0502020204030204" pitchFamily="34" charset="0"/>
                <a:ea typeface="Calibri" panose="020F0502020204030204" pitchFamily="34" charset="0"/>
                <a:cs typeface="Arial" panose="020B0604020202020204" pitchFamily="34" charset="0"/>
              </a:rPr>
              <a:t>Aios heeft de regie </a:t>
            </a:r>
            <a:endParaRPr lang="nl-NL" sz="2200" kern="100" dirty="0">
              <a:effectLst/>
              <a:latin typeface="Calibri" panose="020F0502020204030204" pitchFamily="34" charset="0"/>
              <a:ea typeface="Calibri" panose="020F0502020204030204" pitchFamily="34" charset="0"/>
              <a:cs typeface="Arial" panose="020B0604020202020204" pitchFamily="34" charset="0"/>
            </a:endParaRPr>
          </a:p>
          <a:p>
            <a:endParaRPr lang="nl-NL" dirty="0"/>
          </a:p>
        </p:txBody>
      </p:sp>
      <p:pic>
        <p:nvPicPr>
          <p:cNvPr id="3074" name="Picture 2" descr="Tien tips voor persoonlijke groei en ontwikkeling">
            <a:extLst>
              <a:ext uri="{FF2B5EF4-FFF2-40B4-BE49-F238E27FC236}">
                <a16:creationId xmlns:a16="http://schemas.microsoft.com/office/drawing/2014/main" id="{DDCB5016-31CE-CA05-5CA9-6DF789263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2029" y="2797629"/>
            <a:ext cx="3831771" cy="2155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420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D64177-0A57-C1EB-A8E9-A6EEA0B055FA}"/>
              </a:ext>
            </a:extLst>
          </p:cNvPr>
          <p:cNvSpPr>
            <a:spLocks noGrp="1"/>
          </p:cNvSpPr>
          <p:nvPr>
            <p:ph type="title"/>
          </p:nvPr>
        </p:nvSpPr>
        <p:spPr/>
        <p:txBody>
          <a:bodyPr/>
          <a:lstStyle/>
          <a:p>
            <a:r>
              <a:rPr lang="nl-NL" dirty="0"/>
              <a:t>2. Generieke activiteiten en profielopdracht</a:t>
            </a:r>
          </a:p>
        </p:txBody>
      </p:sp>
      <p:sp>
        <p:nvSpPr>
          <p:cNvPr id="3" name="Tijdelijke aanduiding voor inhoud 2">
            <a:extLst>
              <a:ext uri="{FF2B5EF4-FFF2-40B4-BE49-F238E27FC236}">
                <a16:creationId xmlns:a16="http://schemas.microsoft.com/office/drawing/2014/main" id="{AE5F5872-FD17-F29B-62DE-3B7B9B8FCA94}"/>
              </a:ext>
            </a:extLst>
          </p:cNvPr>
          <p:cNvSpPr>
            <a:spLocks noGrp="1"/>
          </p:cNvSpPr>
          <p:nvPr>
            <p:ph idx="1"/>
          </p:nvPr>
        </p:nvSpPr>
        <p:spPr/>
        <p:txBody>
          <a:bodyPr>
            <a:normAutofit fontScale="92500" lnSpcReduction="10000"/>
          </a:bodyPr>
          <a:lstStyle/>
          <a:p>
            <a:pPr marL="0" indent="0">
              <a:buNone/>
            </a:pPr>
            <a:r>
              <a:rPr lang="nl-NL" sz="2200" b="1" u="sng" kern="100" dirty="0">
                <a:latin typeface="Calibri" panose="020F0502020204030204" pitchFamily="34" charset="0"/>
                <a:ea typeface="Calibri" panose="020F0502020204030204" pitchFamily="34" charset="0"/>
                <a:cs typeface="Arial" panose="020B0604020202020204" pitchFamily="34" charset="0"/>
              </a:rPr>
              <a:t>Generieke activiteiten</a:t>
            </a:r>
          </a:p>
          <a:p>
            <a:r>
              <a:rPr lang="nl-NL" sz="2200" kern="100" dirty="0">
                <a:latin typeface="Calibri" panose="020F0502020204030204" pitchFamily="34" charset="0"/>
                <a:ea typeface="Calibri" panose="020F0502020204030204" pitchFamily="34" charset="0"/>
                <a:cs typeface="Arial" panose="020B0604020202020204" pitchFamily="34" charset="0"/>
              </a:rPr>
              <a:t>Er zijn drie generieke activiteiten die </a:t>
            </a:r>
            <a:r>
              <a:rPr lang="nl-NL" sz="2200" b="1" kern="100" dirty="0">
                <a:latin typeface="Calibri" panose="020F0502020204030204" pitchFamily="34" charset="0"/>
                <a:ea typeface="Calibri" panose="020F0502020204030204" pitchFamily="34" charset="0"/>
                <a:cs typeface="Arial" panose="020B0604020202020204" pitchFamily="34" charset="0"/>
              </a:rPr>
              <a:t>alle aios </a:t>
            </a:r>
            <a:r>
              <a:rPr lang="nl-NL" sz="2200" kern="100" dirty="0">
                <a:latin typeface="Calibri" panose="020F0502020204030204" pitchFamily="34" charset="0"/>
                <a:ea typeface="Calibri" panose="020F0502020204030204" pitchFamily="34" charset="0"/>
                <a:cs typeface="Arial" panose="020B0604020202020204" pitchFamily="34" charset="0"/>
              </a:rPr>
              <a:t>op </a:t>
            </a:r>
            <a:r>
              <a:rPr lang="nl-NL" sz="2200" b="1" kern="100" dirty="0">
                <a:latin typeface="Calibri" panose="020F0502020204030204" pitchFamily="34" charset="0"/>
                <a:ea typeface="Calibri" panose="020F0502020204030204" pitchFamily="34" charset="0"/>
                <a:cs typeface="Arial" panose="020B0604020202020204" pitchFamily="34" charset="0"/>
              </a:rPr>
              <a:t>basisniveau</a:t>
            </a:r>
            <a:r>
              <a:rPr lang="nl-NL" sz="2200" kern="100" dirty="0">
                <a:latin typeface="Calibri" panose="020F0502020204030204" pitchFamily="34" charset="0"/>
                <a:ea typeface="Calibri" panose="020F0502020204030204" pitchFamily="34" charset="0"/>
                <a:cs typeface="Arial" panose="020B0604020202020204" pitchFamily="34" charset="0"/>
              </a:rPr>
              <a:t> dienen te beheersen:</a:t>
            </a:r>
          </a:p>
          <a:p>
            <a:pPr lvl="1"/>
            <a:r>
              <a:rPr lang="nl-NL" sz="1800" kern="100" dirty="0">
                <a:latin typeface="Calibri" panose="020F0502020204030204" pitchFamily="34" charset="0"/>
                <a:ea typeface="Calibri" panose="020F0502020204030204" pitchFamily="34" charset="0"/>
                <a:cs typeface="Arial" panose="020B0604020202020204" pitchFamily="34" charset="0"/>
              </a:rPr>
              <a:t>Medisch leiderschap</a:t>
            </a:r>
          </a:p>
          <a:p>
            <a:pPr lvl="1"/>
            <a:r>
              <a:rPr lang="nl-NL" sz="1800" kern="100" dirty="0">
                <a:latin typeface="Calibri" panose="020F0502020204030204" pitchFamily="34" charset="0"/>
                <a:ea typeface="Calibri" panose="020F0502020204030204" pitchFamily="34" charset="0"/>
                <a:cs typeface="Arial" panose="020B0604020202020204" pitchFamily="34" charset="0"/>
              </a:rPr>
              <a:t>Wetenschap</a:t>
            </a:r>
          </a:p>
          <a:p>
            <a:pPr lvl="1"/>
            <a:r>
              <a:rPr lang="nl-NL" sz="1800" kern="100" dirty="0">
                <a:latin typeface="Calibri" panose="020F0502020204030204" pitchFamily="34" charset="0"/>
                <a:ea typeface="Calibri" panose="020F0502020204030204" pitchFamily="34" charset="0"/>
                <a:cs typeface="Arial" panose="020B0604020202020204" pitchFamily="34" charset="0"/>
              </a:rPr>
              <a:t>Onderwijs</a:t>
            </a:r>
          </a:p>
          <a:p>
            <a:r>
              <a:rPr lang="nl-NL" sz="2200" kern="100" dirty="0">
                <a:effectLst/>
                <a:latin typeface="Calibri" panose="020F0502020204030204" pitchFamily="34" charset="0"/>
                <a:ea typeface="Calibri" panose="020F0502020204030204" pitchFamily="34" charset="0"/>
                <a:cs typeface="Arial" panose="020B0604020202020204" pitchFamily="34" charset="0"/>
              </a:rPr>
              <a:t>Hoe het basisniveau gehaald kan worden staat omschreven in het LOP. Verdere u</a:t>
            </a:r>
            <a:r>
              <a:rPr lang="nl-NL" sz="2200" kern="100" dirty="0">
                <a:latin typeface="Calibri" panose="020F0502020204030204" pitchFamily="34" charset="0"/>
                <a:ea typeface="Calibri" panose="020F0502020204030204" pitchFamily="34" charset="0"/>
                <a:cs typeface="Arial" panose="020B0604020202020204" pitchFamily="34" charset="0"/>
              </a:rPr>
              <a:t>itwerking is aan de regio.</a:t>
            </a:r>
          </a:p>
          <a:p>
            <a:endParaRPr lang="nl-NL" sz="22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nl-NL" sz="2200" b="1" u="sng" kern="100" dirty="0">
                <a:effectLst/>
                <a:latin typeface="Calibri" panose="020F0502020204030204" pitchFamily="34" charset="0"/>
                <a:ea typeface="Calibri" panose="020F0502020204030204" pitchFamily="34" charset="0"/>
                <a:cs typeface="Arial" panose="020B0604020202020204" pitchFamily="34" charset="0"/>
              </a:rPr>
              <a:t>Profielopdracht</a:t>
            </a:r>
            <a:r>
              <a:rPr lang="nl-NL" sz="2200" kern="100" dirty="0">
                <a:effectLst/>
                <a:latin typeface="Calibri" panose="020F0502020204030204" pitchFamily="34" charset="0"/>
                <a:ea typeface="Calibri" panose="020F0502020204030204" pitchFamily="34" charset="0"/>
                <a:cs typeface="Arial" panose="020B0604020202020204" pitchFamily="34" charset="0"/>
              </a:rPr>
              <a:t> </a:t>
            </a:r>
          </a:p>
          <a:p>
            <a:r>
              <a:rPr lang="nl-NL" sz="2200" kern="100" dirty="0">
                <a:latin typeface="Calibri" panose="020F0502020204030204" pitchFamily="34" charset="0"/>
                <a:ea typeface="Calibri" panose="020F0502020204030204" pitchFamily="34" charset="0"/>
                <a:cs typeface="Arial" panose="020B0604020202020204" pitchFamily="34" charset="0"/>
              </a:rPr>
              <a:t>Elke aios voert een </a:t>
            </a:r>
            <a:r>
              <a:rPr lang="nl-NL" sz="2200" b="1" kern="100" dirty="0">
                <a:latin typeface="Calibri" panose="020F0502020204030204" pitchFamily="34" charset="0"/>
                <a:ea typeface="Calibri" panose="020F0502020204030204" pitchFamily="34" charset="0"/>
                <a:cs typeface="Arial" panose="020B0604020202020204" pitchFamily="34" charset="0"/>
              </a:rPr>
              <a:t>verplichte profielopdracht </a:t>
            </a:r>
            <a:r>
              <a:rPr lang="nl-NL" sz="2200" kern="100" dirty="0">
                <a:latin typeface="Calibri" panose="020F0502020204030204" pitchFamily="34" charset="0"/>
                <a:ea typeface="Calibri" panose="020F0502020204030204" pitchFamily="34" charset="0"/>
                <a:cs typeface="Arial" panose="020B0604020202020204" pitchFamily="34" charset="0"/>
              </a:rPr>
              <a:t>uit op één van de generieke activiteiten, bestaande uit een plan van aanpak, uitvoering en eindrapport. </a:t>
            </a:r>
          </a:p>
          <a:p>
            <a:r>
              <a:rPr lang="nl-NL" sz="2200" kern="100" dirty="0">
                <a:latin typeface="Calibri" panose="020F0502020204030204" pitchFamily="34" charset="0"/>
                <a:ea typeface="Calibri" panose="020F0502020204030204" pitchFamily="34" charset="0"/>
                <a:cs typeface="Arial" panose="020B0604020202020204" pitchFamily="34" charset="0"/>
              </a:rPr>
              <a:t>Eindterm (conform Kaderbesluit CGS): wetenschappelijke voordracht, poster of artikel</a:t>
            </a:r>
          </a:p>
          <a:p>
            <a:r>
              <a:rPr lang="nl-NL" sz="2200" kern="100" dirty="0">
                <a:latin typeface="Calibri" panose="020F0502020204030204" pitchFamily="34" charset="0"/>
                <a:ea typeface="Calibri" panose="020F0502020204030204" pitchFamily="34" charset="0"/>
                <a:cs typeface="Arial" panose="020B0604020202020204" pitchFamily="34" charset="0"/>
              </a:rPr>
              <a:t>Regionaal dient begeleiding voor </a:t>
            </a:r>
            <a:r>
              <a:rPr lang="nl-NL" sz="2200" b="1" kern="100" dirty="0">
                <a:latin typeface="Calibri" panose="020F0502020204030204" pitchFamily="34" charset="0"/>
                <a:ea typeface="Calibri" panose="020F0502020204030204" pitchFamily="34" charset="0"/>
                <a:cs typeface="Arial" panose="020B0604020202020204" pitchFamily="34" charset="0"/>
              </a:rPr>
              <a:t>alle</a:t>
            </a:r>
            <a:r>
              <a:rPr lang="nl-NL" sz="2200" kern="100" dirty="0">
                <a:latin typeface="Calibri" panose="020F0502020204030204" pitchFamily="34" charset="0"/>
                <a:ea typeface="Calibri" panose="020F0502020204030204" pitchFamily="34" charset="0"/>
                <a:cs typeface="Arial" panose="020B0604020202020204" pitchFamily="34" charset="0"/>
              </a:rPr>
              <a:t> profielen georganiseerd te worden </a:t>
            </a:r>
          </a:p>
        </p:txBody>
      </p:sp>
    </p:spTree>
    <p:extLst>
      <p:ext uri="{BB962C8B-B14F-4D97-AF65-F5344CB8AC3E}">
        <p14:creationId xmlns:p14="http://schemas.microsoft.com/office/powerpoint/2010/main" val="183822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B1B94F-1235-286D-810A-C7C9CE66D2A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F920C21-4406-0CC9-47E3-C401447EFCC6}"/>
              </a:ext>
            </a:extLst>
          </p:cNvPr>
          <p:cNvSpPr>
            <a:spLocks noGrp="1"/>
          </p:cNvSpPr>
          <p:nvPr>
            <p:ph type="title"/>
          </p:nvPr>
        </p:nvSpPr>
        <p:spPr/>
        <p:txBody>
          <a:bodyPr/>
          <a:lstStyle/>
          <a:p>
            <a:r>
              <a:rPr lang="nl-NL" dirty="0"/>
              <a:t>3. Simpelere structuur</a:t>
            </a:r>
          </a:p>
        </p:txBody>
      </p:sp>
      <p:sp>
        <p:nvSpPr>
          <p:cNvPr id="3" name="Tijdelijke aanduiding voor inhoud 2">
            <a:extLst>
              <a:ext uri="{FF2B5EF4-FFF2-40B4-BE49-F238E27FC236}">
                <a16:creationId xmlns:a16="http://schemas.microsoft.com/office/drawing/2014/main" id="{9093D471-A11D-15B2-7430-98B3A2AE2A8F}"/>
              </a:ext>
            </a:extLst>
          </p:cNvPr>
          <p:cNvSpPr>
            <a:spLocks noGrp="1"/>
          </p:cNvSpPr>
          <p:nvPr>
            <p:ph idx="1"/>
          </p:nvPr>
        </p:nvSpPr>
        <p:spPr>
          <a:xfrm>
            <a:off x="655320" y="1690688"/>
            <a:ext cx="10515600" cy="4351338"/>
          </a:xfrm>
        </p:spPr>
        <p:txBody>
          <a:bodyPr/>
          <a:lstStyle/>
          <a:p>
            <a:r>
              <a:rPr lang="nl-NL" sz="2200" dirty="0"/>
              <a:t>De opleiding revalidatiegeneeskunde bestaat uit twee fasen:</a:t>
            </a:r>
          </a:p>
          <a:p>
            <a:pPr lvl="1"/>
            <a:r>
              <a:rPr lang="nl-NL" sz="1800" dirty="0"/>
              <a:t>Basis: </a:t>
            </a:r>
            <a:r>
              <a:rPr lang="nl-NL" sz="1800" dirty="0" err="1"/>
              <a:t>EPA’s</a:t>
            </a:r>
            <a:r>
              <a:rPr lang="nl-NL" sz="1800" dirty="0"/>
              <a:t>, alle thema’s – bij benadering 3 jaar</a:t>
            </a:r>
          </a:p>
          <a:p>
            <a:pPr lvl="1"/>
            <a:r>
              <a:rPr lang="nl-NL" sz="1800" dirty="0"/>
              <a:t>Verdieping: 1 of 2 verdiepingsstages binnen thema of bepaalde setting – 6 tot 12 maanden</a:t>
            </a:r>
          </a:p>
          <a:p>
            <a:pPr marL="457200" lvl="1" indent="0">
              <a:buNone/>
            </a:pPr>
            <a:r>
              <a:rPr lang="nl-NL" sz="1800" i="1" dirty="0"/>
              <a:t>De duur van de fasen is afhankelijk van het tempo van de aios</a:t>
            </a:r>
          </a:p>
          <a:p>
            <a:pPr lvl="1"/>
            <a:endParaRPr lang="nl-NL" sz="2200" dirty="0"/>
          </a:p>
          <a:p>
            <a:r>
              <a:rPr lang="nl-NL" sz="2200" dirty="0"/>
              <a:t>Daarnaast is gedurende de hele opleiding aandacht voor:</a:t>
            </a:r>
          </a:p>
          <a:p>
            <a:pPr lvl="1"/>
            <a:r>
              <a:rPr lang="nl-NL" sz="1800" dirty="0"/>
              <a:t>Generieke activiteiten</a:t>
            </a:r>
          </a:p>
          <a:p>
            <a:pPr lvl="1"/>
            <a:r>
              <a:rPr lang="nl-NL" sz="1800" dirty="0"/>
              <a:t>Profielopdracht</a:t>
            </a:r>
          </a:p>
          <a:p>
            <a:pPr lvl="1"/>
            <a:r>
              <a:rPr lang="nl-NL" sz="1800" dirty="0"/>
              <a:t>Professionele ontwikkeling</a:t>
            </a:r>
          </a:p>
          <a:p>
            <a:pPr lvl="1"/>
            <a:r>
              <a:rPr lang="nl-NL" sz="1800" dirty="0"/>
              <a:t>Onderwijs en zelfstudie</a:t>
            </a:r>
          </a:p>
        </p:txBody>
      </p:sp>
      <p:pic>
        <p:nvPicPr>
          <p:cNvPr id="4" name="Tijdelijke aanduiding voor inhoud 3">
            <a:extLst>
              <a:ext uri="{FF2B5EF4-FFF2-40B4-BE49-F238E27FC236}">
                <a16:creationId xmlns:a16="http://schemas.microsoft.com/office/drawing/2014/main" id="{50F14A36-2B2F-BCCE-2FA1-69732928A1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4391" y="3831771"/>
            <a:ext cx="6927610" cy="3026229"/>
          </a:xfrm>
          <a:prstGeom prst="rect">
            <a:avLst/>
          </a:prstGeom>
        </p:spPr>
      </p:pic>
    </p:spTree>
    <p:extLst>
      <p:ext uri="{BB962C8B-B14F-4D97-AF65-F5344CB8AC3E}">
        <p14:creationId xmlns:p14="http://schemas.microsoft.com/office/powerpoint/2010/main" val="1495327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1FC2C3-B26E-B70E-5CC9-7D8B790627B2}"/>
              </a:ext>
            </a:extLst>
          </p:cNvPr>
          <p:cNvSpPr>
            <a:spLocks noGrp="1"/>
          </p:cNvSpPr>
          <p:nvPr>
            <p:ph type="title"/>
          </p:nvPr>
        </p:nvSpPr>
        <p:spPr/>
        <p:txBody>
          <a:bodyPr/>
          <a:lstStyle/>
          <a:p>
            <a:r>
              <a:rPr lang="nl-NL" dirty="0"/>
              <a:t>4. Professionele ontwikkeling</a:t>
            </a:r>
          </a:p>
        </p:txBody>
      </p:sp>
      <p:sp>
        <p:nvSpPr>
          <p:cNvPr id="3" name="Tijdelijke aanduiding voor inhoud 2">
            <a:extLst>
              <a:ext uri="{FF2B5EF4-FFF2-40B4-BE49-F238E27FC236}">
                <a16:creationId xmlns:a16="http://schemas.microsoft.com/office/drawing/2014/main" id="{E866822E-8103-BBCB-7095-B0BF33E65F9F}"/>
              </a:ext>
            </a:extLst>
          </p:cNvPr>
          <p:cNvSpPr>
            <a:spLocks noGrp="1"/>
          </p:cNvSpPr>
          <p:nvPr>
            <p:ph idx="1"/>
          </p:nvPr>
        </p:nvSpPr>
        <p:spPr/>
        <p:txBody>
          <a:bodyPr>
            <a:normAutofit/>
          </a:bodyPr>
          <a:lstStyle/>
          <a:p>
            <a:r>
              <a:rPr lang="nl-NL" sz="2200" dirty="0">
                <a:effectLst/>
                <a:latin typeface="Calibri" panose="020F0502020204030204" pitchFamily="34" charset="0"/>
                <a:ea typeface="Calibri" panose="020F0502020204030204" pitchFamily="34" charset="0"/>
                <a:cs typeface="Arial" panose="020B0604020202020204" pitchFamily="34" charset="0"/>
              </a:rPr>
              <a:t>Nieuwe eindterm van de opleiding</a:t>
            </a:r>
          </a:p>
          <a:p>
            <a:r>
              <a:rPr lang="nl-NL" sz="2200" dirty="0">
                <a:effectLst/>
                <a:latin typeface="Calibri" panose="020F0502020204030204" pitchFamily="34" charset="0"/>
                <a:ea typeface="Calibri" panose="020F0502020204030204" pitchFamily="34" charset="0"/>
                <a:cs typeface="Arial" panose="020B0604020202020204" pitchFamily="34" charset="0"/>
              </a:rPr>
              <a:t>Hieronder verstaan we verschillende aspecten die bijdragen aan zowel de persoonlijke als professionele groei van de arts: </a:t>
            </a:r>
          </a:p>
          <a:p>
            <a:pPr lvl="1"/>
            <a:r>
              <a:rPr lang="nl-NL" sz="1800" dirty="0">
                <a:effectLst/>
                <a:latin typeface="Calibri" panose="020F0502020204030204" pitchFamily="34" charset="0"/>
                <a:ea typeface="Calibri" panose="020F0502020204030204" pitchFamily="34" charset="0"/>
                <a:cs typeface="Arial" panose="020B0604020202020204" pitchFamily="34" charset="0"/>
              </a:rPr>
              <a:t>Persoonlijke ontwikkeling</a:t>
            </a:r>
            <a:endParaRPr lang="nl-NL" sz="1800" dirty="0">
              <a:latin typeface="Calibri" panose="020F0502020204030204" pitchFamily="34" charset="0"/>
              <a:ea typeface="Calibri" panose="020F0502020204030204" pitchFamily="34" charset="0"/>
              <a:cs typeface="Arial" panose="020B0604020202020204" pitchFamily="34" charset="0"/>
            </a:endParaRPr>
          </a:p>
          <a:p>
            <a:pPr lvl="1"/>
            <a:r>
              <a:rPr lang="nl-NL" sz="1800" kern="100" dirty="0">
                <a:effectLst/>
                <a:latin typeface="Calibri" panose="020F0502020204030204" pitchFamily="34" charset="0"/>
                <a:ea typeface="Calibri" panose="020F0502020204030204" pitchFamily="34" charset="0"/>
                <a:cs typeface="Arial" panose="020B0604020202020204" pitchFamily="34" charset="0"/>
              </a:rPr>
              <a:t>Bedrijfsvoering</a:t>
            </a:r>
          </a:p>
          <a:p>
            <a:pPr lvl="1"/>
            <a:r>
              <a:rPr lang="nl-NL" sz="1800" dirty="0">
                <a:effectLst/>
                <a:latin typeface="Calibri" panose="020F0502020204030204" pitchFamily="34" charset="0"/>
                <a:ea typeface="Calibri" panose="020F0502020204030204" pitchFamily="34" charset="0"/>
                <a:cs typeface="Arial" panose="020B0604020202020204" pitchFamily="34" charset="0"/>
              </a:rPr>
              <a:t>Eigenaarschap en eigen regie</a:t>
            </a:r>
            <a:endParaRPr lang="nl-NL" sz="1800" kern="100" dirty="0">
              <a:latin typeface="Calibri" panose="020F0502020204030204" pitchFamily="34" charset="0"/>
              <a:ea typeface="Calibri" panose="020F0502020204030204" pitchFamily="34" charset="0"/>
              <a:cs typeface="Arial" panose="020B0604020202020204" pitchFamily="34" charset="0"/>
            </a:endParaRPr>
          </a:p>
          <a:p>
            <a:pPr lvl="1"/>
            <a:r>
              <a:rPr lang="nl-NL" sz="1800" dirty="0">
                <a:effectLst/>
                <a:latin typeface="Calibri" panose="020F0502020204030204" pitchFamily="34" charset="0"/>
                <a:ea typeface="Calibri" panose="020F0502020204030204" pitchFamily="34" charset="0"/>
                <a:cs typeface="Arial" panose="020B0604020202020204" pitchFamily="34" charset="0"/>
              </a:rPr>
              <a:t>Samenwerking met andere specialismen</a:t>
            </a:r>
            <a:endParaRPr lang="nl-NL" sz="1800" kern="100" dirty="0">
              <a:effectLst/>
              <a:latin typeface="Calibri" panose="020F0502020204030204" pitchFamily="34" charset="0"/>
              <a:ea typeface="Calibri" panose="020F0502020204030204" pitchFamily="34" charset="0"/>
              <a:cs typeface="Arial" panose="020B0604020202020204" pitchFamily="34" charset="0"/>
            </a:endParaRPr>
          </a:p>
          <a:p>
            <a:pPr lvl="1"/>
            <a:r>
              <a:rPr lang="nl-NL" sz="1800" dirty="0">
                <a:effectLst/>
                <a:latin typeface="Calibri" panose="020F0502020204030204" pitchFamily="34" charset="0"/>
                <a:ea typeface="Calibri" panose="020F0502020204030204" pitchFamily="34" charset="0"/>
                <a:cs typeface="Arial" panose="020B0604020202020204" pitchFamily="34" charset="0"/>
              </a:rPr>
              <a:t>Bekwaamheid in maatschappelijke thema’s (zoals vitaliteit, leefstijl en preventie en innovatie/technologie)</a:t>
            </a:r>
          </a:p>
          <a:p>
            <a:pPr lvl="1"/>
            <a:endParaRPr lang="nl-NL" sz="1800" kern="100" dirty="0">
              <a:latin typeface="Calibri" panose="020F0502020204030204" pitchFamily="34" charset="0"/>
              <a:ea typeface="Calibri" panose="020F0502020204030204" pitchFamily="34" charset="0"/>
              <a:cs typeface="Arial" panose="020B0604020202020204" pitchFamily="34" charset="0"/>
            </a:endParaRPr>
          </a:p>
          <a:p>
            <a:r>
              <a:rPr lang="nl-NL" sz="2200" kern="100" dirty="0">
                <a:latin typeface="Calibri" panose="020F0502020204030204" pitchFamily="34" charset="0"/>
                <a:ea typeface="Calibri" panose="020F0502020204030204" pitchFamily="34" charset="0"/>
                <a:cs typeface="Arial" panose="020B0604020202020204" pitchFamily="34" charset="0"/>
              </a:rPr>
              <a:t>Monitoring van deze eindterm: wordt in e-portfolio verwerkt</a:t>
            </a:r>
          </a:p>
          <a:p>
            <a:pPr lvl="1"/>
            <a:r>
              <a:rPr lang="nl-NL" sz="1800" kern="100" dirty="0">
                <a:latin typeface="Calibri" panose="020F0502020204030204" pitchFamily="34" charset="0"/>
                <a:ea typeface="Calibri" panose="020F0502020204030204" pitchFamily="34" charset="0"/>
                <a:cs typeface="Arial" panose="020B0604020202020204" pitchFamily="34" charset="0"/>
              </a:rPr>
              <a:t>Opleider verzamelt actief input van opleidingsgroep</a:t>
            </a:r>
          </a:p>
          <a:p>
            <a:pPr lvl="1"/>
            <a:r>
              <a:rPr lang="nl-NL" sz="1800" kern="100" dirty="0">
                <a:latin typeface="Calibri" panose="020F0502020204030204" pitchFamily="34" charset="0"/>
                <a:ea typeface="Calibri" panose="020F0502020204030204" pitchFamily="34" charset="0"/>
                <a:cs typeface="Arial" panose="020B0604020202020204" pitchFamily="34" charset="0"/>
              </a:rPr>
              <a:t>Onderdeel voortgangsgesprek / jaarlijkse geschiktheidsbeoordeling</a:t>
            </a:r>
          </a:p>
          <a:p>
            <a:pPr marL="914400" lvl="2" indent="0">
              <a:buNone/>
            </a:pPr>
            <a:endParaRPr lang="nl-NL" sz="1400" kern="100" dirty="0">
              <a:effectLst/>
              <a:latin typeface="Calibri" panose="020F0502020204030204" pitchFamily="34" charset="0"/>
              <a:ea typeface="Calibri" panose="020F0502020204030204" pitchFamily="34" charset="0"/>
              <a:cs typeface="Arial" panose="020B0604020202020204" pitchFamily="34" charset="0"/>
            </a:endParaRPr>
          </a:p>
          <a:p>
            <a:pPr lvl="1"/>
            <a:endParaRPr lang="nl-NL" dirty="0"/>
          </a:p>
        </p:txBody>
      </p:sp>
    </p:spTree>
    <p:extLst>
      <p:ext uri="{BB962C8B-B14F-4D97-AF65-F5344CB8AC3E}">
        <p14:creationId xmlns:p14="http://schemas.microsoft.com/office/powerpoint/2010/main" val="3286938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E882EB-35DD-E916-D25F-852CEF524ADE}"/>
              </a:ext>
            </a:extLst>
          </p:cNvPr>
          <p:cNvSpPr>
            <a:spLocks noGrp="1"/>
          </p:cNvSpPr>
          <p:nvPr>
            <p:ph type="title"/>
          </p:nvPr>
        </p:nvSpPr>
        <p:spPr/>
        <p:txBody>
          <a:bodyPr/>
          <a:lstStyle/>
          <a:p>
            <a:r>
              <a:rPr lang="nl-NL" dirty="0"/>
              <a:t>5. Scholingsprogramma </a:t>
            </a:r>
          </a:p>
        </p:txBody>
      </p:sp>
      <p:sp>
        <p:nvSpPr>
          <p:cNvPr id="3" name="Tijdelijke aanduiding voor inhoud 2">
            <a:extLst>
              <a:ext uri="{FF2B5EF4-FFF2-40B4-BE49-F238E27FC236}">
                <a16:creationId xmlns:a16="http://schemas.microsoft.com/office/drawing/2014/main" id="{2129F63E-50B1-1A0C-A37F-A1C04D3869D0}"/>
              </a:ext>
            </a:extLst>
          </p:cNvPr>
          <p:cNvSpPr>
            <a:spLocks noGrp="1"/>
          </p:cNvSpPr>
          <p:nvPr>
            <p:ph idx="1"/>
          </p:nvPr>
        </p:nvSpPr>
        <p:spPr/>
        <p:txBody>
          <a:bodyPr>
            <a:normAutofit/>
          </a:bodyPr>
          <a:lstStyle/>
          <a:p>
            <a:r>
              <a:rPr lang="nl-NL" sz="2200" kern="100" dirty="0">
                <a:effectLst/>
                <a:latin typeface="Calibri" panose="020F0502020204030204" pitchFamily="34" charset="0"/>
                <a:ea typeface="Calibri" panose="020F0502020204030204" pitchFamily="34" charset="0"/>
                <a:cs typeface="Arial" panose="020B0604020202020204" pitchFamily="34" charset="0"/>
              </a:rPr>
              <a:t>Landelijk onderwijsprogramma: omschreven in  LOP zoals sinds 2022 vormgegeven</a:t>
            </a:r>
          </a:p>
          <a:p>
            <a:r>
              <a:rPr lang="nl-NL" sz="2200" kern="100" dirty="0">
                <a:latin typeface="Calibri" panose="020F0502020204030204" pitchFamily="34" charset="0"/>
                <a:ea typeface="Calibri" panose="020F0502020204030204" pitchFamily="34" charset="0"/>
                <a:cs typeface="Arial" panose="020B0604020202020204" pitchFamily="34" charset="0"/>
              </a:rPr>
              <a:t>Regionaal onderwijs: sluit aan op landelijk onderwijs volgens de ‘leidraad regionaal onderwijs’. Principes hiervan zijn:</a:t>
            </a:r>
          </a:p>
          <a:p>
            <a:pPr lvl="1"/>
            <a:r>
              <a:rPr lang="nl-NL" sz="1800" kern="100" dirty="0">
                <a:effectLst/>
                <a:latin typeface="Calibri" panose="020F0502020204030204" pitchFamily="34" charset="0"/>
                <a:ea typeface="Calibri" panose="020F0502020204030204" pitchFamily="34" charset="0"/>
                <a:cs typeface="Arial" panose="020B0604020202020204" pitchFamily="34" charset="0"/>
              </a:rPr>
              <a:t>Inhoud: </a:t>
            </a:r>
            <a:r>
              <a:rPr lang="nl-NL" sz="1800" kern="100" dirty="0">
                <a:latin typeface="Calibri" panose="020F0502020204030204" pitchFamily="34" charset="0"/>
                <a:ea typeface="Calibri" panose="020F0502020204030204" pitchFamily="34" charset="0"/>
                <a:cs typeface="Arial" panose="020B0604020202020204" pitchFamily="34" charset="0"/>
              </a:rPr>
              <a:t>v</a:t>
            </a:r>
            <a:r>
              <a:rPr lang="nl-NL" sz="1800" kern="100" dirty="0">
                <a:effectLst/>
                <a:latin typeface="Calibri" panose="020F0502020204030204" pitchFamily="34" charset="0"/>
                <a:ea typeface="Calibri" panose="020F0502020204030204" pitchFamily="34" charset="0"/>
                <a:cs typeface="Arial" panose="020B0604020202020204" pitchFamily="34" charset="0"/>
              </a:rPr>
              <a:t>ako</a:t>
            </a:r>
            <a:r>
              <a:rPr lang="nl-NL" sz="1800" kern="100" dirty="0">
                <a:latin typeface="Calibri" panose="020F0502020204030204" pitchFamily="34" charset="0"/>
                <a:ea typeface="Calibri" panose="020F0502020204030204" pitchFamily="34" charset="0"/>
                <a:cs typeface="Arial" panose="020B0604020202020204" pitchFamily="34" charset="0"/>
              </a:rPr>
              <a:t>verstijgende onderwerpen</a:t>
            </a:r>
          </a:p>
          <a:p>
            <a:pPr lvl="1"/>
            <a:r>
              <a:rPr lang="nl-NL" sz="1800" kern="100" dirty="0">
                <a:latin typeface="Calibri" panose="020F0502020204030204" pitchFamily="34" charset="0"/>
                <a:ea typeface="Calibri" panose="020F0502020204030204" pitchFamily="34" charset="0"/>
                <a:cs typeface="Arial" panose="020B0604020202020204" pitchFamily="34" charset="0"/>
              </a:rPr>
              <a:t>Vorm: fysiek onderwijs met actieve werkvormen</a:t>
            </a:r>
          </a:p>
          <a:p>
            <a:pPr lvl="1"/>
            <a:r>
              <a:rPr lang="nl-NL" sz="1800" kern="100" dirty="0">
                <a:latin typeface="Calibri" panose="020F0502020204030204" pitchFamily="34" charset="0"/>
                <a:ea typeface="Calibri" panose="020F0502020204030204" pitchFamily="34" charset="0"/>
                <a:cs typeface="Arial" panose="020B0604020202020204" pitchFamily="34" charset="0"/>
              </a:rPr>
              <a:t>Organisatie: aios samen met opleider verantwoordelijk, grote betrokkenheid aios, aanwezigheid revalidatieartsen</a:t>
            </a:r>
          </a:p>
          <a:p>
            <a:pPr lvl="1"/>
            <a:r>
              <a:rPr lang="nl-NL" sz="1800" kern="100" dirty="0">
                <a:latin typeface="Calibri" panose="020F0502020204030204" pitchFamily="34" charset="0"/>
                <a:ea typeface="Calibri" panose="020F0502020204030204" pitchFamily="34" charset="0"/>
                <a:cs typeface="Arial" panose="020B0604020202020204" pitchFamily="34" charset="0"/>
              </a:rPr>
              <a:t>Dit wordt uitgewerkt in het regionaal opleidingsplan</a:t>
            </a:r>
          </a:p>
          <a:p>
            <a:r>
              <a:rPr lang="nl-NL" sz="2200" kern="100" dirty="0">
                <a:latin typeface="Calibri" panose="020F0502020204030204" pitchFamily="34" charset="0"/>
                <a:ea typeface="Calibri" panose="020F0502020204030204" pitchFamily="34" charset="0"/>
                <a:cs typeface="Arial" panose="020B0604020202020204" pitchFamily="34" charset="0"/>
              </a:rPr>
              <a:t>Lokaal onderwijs: toegespitst op stage, EPA en/of thema</a:t>
            </a:r>
          </a:p>
          <a:p>
            <a:pPr lvl="1"/>
            <a:r>
              <a:rPr lang="nl-NL" sz="1800" kern="100" dirty="0">
                <a:latin typeface="Calibri" panose="020F0502020204030204" pitchFamily="34" charset="0"/>
                <a:ea typeface="Calibri" panose="020F0502020204030204" pitchFamily="34" charset="0"/>
                <a:cs typeface="Arial" panose="020B0604020202020204" pitchFamily="34" charset="0"/>
              </a:rPr>
              <a:t>Dit wordt uitgewerkt in het lokaal opleidingsplan</a:t>
            </a:r>
          </a:p>
        </p:txBody>
      </p:sp>
    </p:spTree>
    <p:extLst>
      <p:ext uri="{BB962C8B-B14F-4D97-AF65-F5344CB8AC3E}">
        <p14:creationId xmlns:p14="http://schemas.microsoft.com/office/powerpoint/2010/main" val="3123673167"/>
      </p:ext>
    </p:extLst>
  </p:cSld>
  <p:clrMapOvr>
    <a:masterClrMapping/>
  </p:clrMapOvr>
</p:sld>
</file>

<file path=ppt/theme/theme1.xml><?xml version="1.0" encoding="utf-8"?>
<a:theme xmlns:a="http://schemas.openxmlformats.org/drawingml/2006/main" name="Kantoorthema">
  <a:themeElements>
    <a:clrScheme name="VRA kleuren">
      <a:dk1>
        <a:srgbClr val="232A4E"/>
      </a:dk1>
      <a:lt1>
        <a:srgbClr val="FFFFFF"/>
      </a:lt1>
      <a:dk2>
        <a:srgbClr val="232A4D"/>
      </a:dk2>
      <a:lt2>
        <a:srgbClr val="FFFFFF"/>
      </a:lt2>
      <a:accent1>
        <a:srgbClr val="0068AC"/>
      </a:accent1>
      <a:accent2>
        <a:srgbClr val="93BD00"/>
      </a:accent2>
      <a:accent3>
        <a:srgbClr val="FA7820"/>
      </a:accent3>
      <a:accent4>
        <a:srgbClr val="F08740"/>
      </a:accent4>
      <a:accent5>
        <a:srgbClr val="027BC1"/>
      </a:accent5>
      <a:accent6>
        <a:srgbClr val="055386"/>
      </a:accent6>
      <a:hlink>
        <a:srgbClr val="027BC1"/>
      </a:hlink>
      <a:folHlink>
        <a:srgbClr val="232A4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RA sjabloon PPT- dec24  -  Alleen-lezen" id="{AE67706C-AF1C-4C10-9816-707B85DF60B8}" vid="{7A21B440-D825-44BA-A825-5AE41636C35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CE26D8648168499A31C5C5E89FA093" ma:contentTypeVersion="17" ma:contentTypeDescription="Een nieuw document maken." ma:contentTypeScope="" ma:versionID="a3bde7ae3be907ab91c4f2c67090b542">
  <xsd:schema xmlns:xsd="http://www.w3.org/2001/XMLSchema" xmlns:xs="http://www.w3.org/2001/XMLSchema" xmlns:p="http://schemas.microsoft.com/office/2006/metadata/properties" xmlns:ns2="4ff63388-cf34-4382-9c42-7f06f583e984" xmlns:ns3="e4e82c74-a0bf-4306-9e6d-17f18d688b09" targetNamespace="http://schemas.microsoft.com/office/2006/metadata/properties" ma:root="true" ma:fieldsID="cd405a42a62c6fc8797d17e783b1285e" ns2:_="" ns3:_="">
    <xsd:import namespace="4ff63388-cf34-4382-9c42-7f06f583e984"/>
    <xsd:import namespace="e4e82c74-a0bf-4306-9e6d-17f18d688b0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f63388-cf34-4382-9c42-7f06f583e9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Afbeeldingtags" ma:readOnly="false" ma:fieldId="{5cf76f15-5ced-4ddc-b409-7134ff3c332f}" ma:taxonomyMulti="true" ma:sspId="388edfa0-385b-4dfb-a4e3-f99a96fece7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4e82c74-a0bf-4306-9e6d-17f18d688b09"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be24fbd9-b594-479d-8c59-6d5c5ead52f6}" ma:internalName="TaxCatchAll" ma:showField="CatchAllData" ma:web="e4e82c74-a0bf-4306-9e6d-17f18d688b09">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4e82c74-a0bf-4306-9e6d-17f18d688b09" xsi:nil="true"/>
    <lcf76f155ced4ddcb4097134ff3c332f xmlns="4ff63388-cf34-4382-9c42-7f06f583e98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D2C8745-6246-47AB-92A8-32CDD41DA1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f63388-cf34-4382-9c42-7f06f583e984"/>
    <ds:schemaRef ds:uri="e4e82c74-a0bf-4306-9e6d-17f18d688b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80AA1C-5FCC-4A61-AA3B-7F6295E9D80B}">
  <ds:schemaRefs>
    <ds:schemaRef ds:uri="http://schemas.microsoft.com/sharepoint/v3/contenttype/forms"/>
  </ds:schemaRefs>
</ds:datastoreItem>
</file>

<file path=customXml/itemProps3.xml><?xml version="1.0" encoding="utf-8"?>
<ds:datastoreItem xmlns:ds="http://schemas.openxmlformats.org/officeDocument/2006/customXml" ds:itemID="{65C4B829-EA0C-415D-9293-54403697DC44}">
  <ds:schemaRefs>
    <ds:schemaRef ds:uri="http://schemas.microsoft.com/office/2006/metadata/properties"/>
    <ds:schemaRef ds:uri="http://schemas.microsoft.com/office/infopath/2007/PartnerControls"/>
    <ds:schemaRef ds:uri="052c7ca7-29a8-40ce-b69d-57e244d6e2dd"/>
    <ds:schemaRef ds:uri="e4e82c74-a0bf-4306-9e6d-17f18d688b09"/>
    <ds:schemaRef ds:uri="4ff63388-cf34-4382-9c42-7f06f583e984"/>
  </ds:schemaRefs>
</ds:datastoreItem>
</file>

<file path=docProps/app.xml><?xml version="1.0" encoding="utf-8"?>
<Properties xmlns="http://schemas.openxmlformats.org/officeDocument/2006/extended-properties" xmlns:vt="http://schemas.openxmlformats.org/officeDocument/2006/docPropsVTypes">
  <Template>Landelijk opleidingsplan revalidatie 2025</Template>
  <TotalTime>217</TotalTime>
  <Words>796</Words>
  <Application>Microsoft Office PowerPoint</Application>
  <PresentationFormat>Breedbeeld</PresentationFormat>
  <Paragraphs>124</Paragraphs>
  <Slides>14</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Aptos</vt:lpstr>
      <vt:lpstr>Arial</vt:lpstr>
      <vt:lpstr>Calibri</vt:lpstr>
      <vt:lpstr>Calibri Light</vt:lpstr>
      <vt:lpstr>Wingdings</vt:lpstr>
      <vt:lpstr>Kantoorthema</vt:lpstr>
      <vt:lpstr>Landelijk Opleidingsplan revalidatiegeneeskunde:   ‘Samen duurzaam in beweging’</vt:lpstr>
      <vt:lpstr>Inhoud </vt:lpstr>
      <vt:lpstr>De basis blijft hetzelfde</vt:lpstr>
      <vt:lpstr>Belangrijkste veranderingen LOP</vt:lpstr>
      <vt:lpstr>1. Ontwikkelingsgericht werken </vt:lpstr>
      <vt:lpstr>2. Generieke activiteiten en profielopdracht</vt:lpstr>
      <vt:lpstr>3. Simpelere structuur</vt:lpstr>
      <vt:lpstr>4. Professionele ontwikkeling</vt:lpstr>
      <vt:lpstr>5. Scholingsprogramma </vt:lpstr>
      <vt:lpstr>6. Tijdsbesteding opleidingsonderdelen</vt:lpstr>
      <vt:lpstr>7. Aanscherping EPA 8 loopvaardigheden</vt:lpstr>
      <vt:lpstr>Voorlopige planning</vt:lpstr>
      <vt:lpstr>  Vragen / opmerkingen?    Neem contact op met concilium@revalidatiegeneeskunde.nl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Landelijk Opleidingsplan revalidatiegeneeskunde:   ‘Samen duurzaam in beweging’</dc:title>
  <dc:creator>Maud Oomen</dc:creator>
  <cp:lastModifiedBy>Maud Oomen</cp:lastModifiedBy>
  <cp:revision>5</cp:revision>
  <dcterms:created xsi:type="dcterms:W3CDTF">2025-01-20T14:40:21Z</dcterms:created>
  <dcterms:modified xsi:type="dcterms:W3CDTF">2025-05-15T11:03:59Z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0x0101005FCE26D8648168499A31C5C5E89FA093</vt:lpwstr>
  </property>
  <property fmtid="{D5CDD505-2E9C-101B-9397-08002B2CF9AE}" pid="3" name="MediaServiceImageTags">
    <vt:lpwstr/>
  </property>
</Properties>
</file>